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29259DF-B5FF-4ADD-8D05-11D3CD78AB7B}">
  <a:tblStyle styleId="{229259DF-B5FF-4ADD-8D05-11D3CD78AB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165" Type="http://schemas.openxmlformats.org/officeDocument/2006/relationships/slide" Target="slides/slide160.xml"/><Relationship Id="rId69" Type="http://schemas.openxmlformats.org/officeDocument/2006/relationships/slide" Target="slides/slide64.xml"/><Relationship Id="rId164" Type="http://schemas.openxmlformats.org/officeDocument/2006/relationships/slide" Target="slides/slide159.xml"/><Relationship Id="rId163" Type="http://schemas.openxmlformats.org/officeDocument/2006/relationships/slide" Target="slides/slide158.xml"/><Relationship Id="rId162" Type="http://schemas.openxmlformats.org/officeDocument/2006/relationships/slide" Target="slides/slide157.xml"/><Relationship Id="rId166" Type="http://schemas.openxmlformats.org/officeDocument/2006/relationships/slide" Target="slides/slide161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slide" Target="slides/slide156.xml"/><Relationship Id="rId54" Type="http://schemas.openxmlformats.org/officeDocument/2006/relationships/slide" Target="slides/slide49.xml"/><Relationship Id="rId160" Type="http://schemas.openxmlformats.org/officeDocument/2006/relationships/slide" Target="slides/slide155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slide" Target="slides/slide154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testable and also portable. E.g. can’t access window from Node.</a:t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Shape 7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Bored? bitly for cata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Shape 7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Bored? bitly for cata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Shape 7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Shape 7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Shape 7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Shape 7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Shape 7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Shape 7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Shape 7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75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Shape 7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hape 76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Shape 7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Shape 7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Shape 78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Shape 7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Shape 7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Shape 7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Shape 8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Shape 8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Shape 81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Shape 8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hape 81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Shape 8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Shape 8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Shape 8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hape 83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Shape 8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Shape 84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Shape 8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Shape 8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Shape 85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Shape 8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hape 86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Shape 8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Shape 8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Shape 8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Shape 88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Shape 8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Shape 8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Shape 8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Shape 90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Shape 9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Shape 90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Shape 9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Shape 91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Shape 9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Shape 91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Shape 9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Shape 92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Shape 9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Shape 93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Shape 9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Shape 93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Shape 9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Shape 94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Shape 9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Shape 95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Shape 9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Shape 9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Shape 96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Shape 9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Shape 96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Shape 9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Shape 97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Shape 9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Shape 98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Shape 9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Shape 98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Shape 9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Shape 99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Shape 9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Shape 99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Shape 10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Shape 100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Shape 10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Shape 101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Shape 10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Shape 101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Shape 10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Shape 102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Shape 10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Shape 102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Shape 10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Shape 103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Shape 10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Shape 10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Shape 104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Shape 10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Shape 105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Shape 10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Shape 106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Shape 10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Shape 106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Shape 10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Shape 107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Shape 10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Shape 108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Shape 10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Notice that reduce, not greater, is not curried.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Bored? bitly for cata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Bored? bitly for cata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Bored? bitly for cata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Shape 3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Bored? bitly for cata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Bored? bitly for cata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Bored? bitly for cata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Bored? bitly for cata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Bored? bitly for cata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Bored? bitly for cata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Shape 4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Bored? bitly for cata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Shape 4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Bored? bitly for cata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Shape 4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Shape 4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Bored? bitly for cata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Shape 4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Bored? bitly for cata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Shape 4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Bored? bitly for cata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Shape 4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Bored? bitly for cata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Shape 4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Bored? bitly for cata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Shape 4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Bored? bitly for cata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Shape 4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Bored? bitly for cata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Shape 4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Bored? bitly for cata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Shape 4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Bored? bitly for cata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Shape 4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Bored? bitly for cata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Shape 5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Bored? bitly for cata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Shape 5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Bored? bitly for cata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Shape 5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Bored? bitly for cata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Shape 5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Bored? bitly for cata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Shape 5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Bored? bitly for cata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Shape 5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Bored? bitly for cata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Shape 5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Bored? bitly for cata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Shape 5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Bored? bitly for cata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Shape 5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Bored? bitly for cata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Shape 5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Bored? bitly for cata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Shape 5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Bored? bitly for cata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Shape 5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Bored? bitly for cata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Shape 5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Bored? bitly for cata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Shape 5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Bored? bitly for cata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Shape 5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Bored? bitly for cata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Shape 6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Bored? bitly for cata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Shape 6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Shape 6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Shape 6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Shape 6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Shape 6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Shape 6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Shape 6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Shape 6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Shape 6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Shape 6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Bored? bitly for cata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Shape 6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Bored? bitly for cata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Shape 6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Bored? bitly for cata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Shape 6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Bored? bitly for cata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Shape 6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Bored? bitly for cata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" name="Shape 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7" name="Shape 17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37.png"/><Relationship Id="rId4" Type="http://schemas.openxmlformats.org/officeDocument/2006/relationships/image" Target="../media/image32.png"/><Relationship Id="rId5" Type="http://schemas.openxmlformats.org/officeDocument/2006/relationships/image" Target="../media/image36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41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35.png"/><Relationship Id="rId4" Type="http://schemas.openxmlformats.org/officeDocument/2006/relationships/hyperlink" Target="http://jsbin.com/yehuziyu/1/edit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43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8.xml"/><Relationship Id="rId3" Type="http://schemas.openxmlformats.org/officeDocument/2006/relationships/hyperlink" Target="http://jsbin.com/nagiwuha/1/edit" TargetMode="External"/><Relationship Id="rId4" Type="http://schemas.openxmlformats.org/officeDocument/2006/relationships/image" Target="../media/image35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4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6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45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7.xm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0.xm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3.xml"/><Relationship Id="rId3" Type="http://schemas.openxmlformats.org/officeDocument/2006/relationships/hyperlink" Target="http://jsbin.com/fujudiwi/1/edit" TargetMode="External"/><Relationship Id="rId4" Type="http://schemas.openxmlformats.org/officeDocument/2006/relationships/image" Target="../media/image35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7.xml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44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3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39.jp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1.xml"/><Relationship Id="rId3" Type="http://schemas.openxmlformats.org/officeDocument/2006/relationships/hyperlink" Target="https://github.com/DrBoolean/hardcorejs" TargetMode="External"/><Relationship Id="rId4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jsbin.com/tinuzopaxu/1" TargetMode="External"/><Relationship Id="rId4" Type="http://schemas.openxmlformats.org/officeDocument/2006/relationships/image" Target="../media/image35.png"/><Relationship Id="rId5" Type="http://schemas.openxmlformats.org/officeDocument/2006/relationships/hyperlink" Target="http://jsbin.com/mojusuyane/1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Relationship Id="rId4" Type="http://schemas.openxmlformats.org/officeDocument/2006/relationships/hyperlink" Target="http://jsbin.com/gowugugaso/1" TargetMode="External"/><Relationship Id="rId5" Type="http://schemas.openxmlformats.org/officeDocument/2006/relationships/hyperlink" Target="http://jsbin.com/yofodulu/1/edit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8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3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6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://jsbin.com/kegahule/1/edit" TargetMode="External"/><Relationship Id="rId4" Type="http://schemas.openxmlformats.org/officeDocument/2006/relationships/image" Target="../media/image35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24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26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34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31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idx="1" type="subTitle"/>
          </p:nvPr>
        </p:nvSpPr>
        <p:spPr>
          <a:xfrm>
            <a:off x="685800" y="3373450"/>
            <a:ext cx="38898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Joe Nelson</a:t>
            </a:r>
            <a:endParaRPr sz="36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@begriffs</a:t>
            </a:r>
            <a:endParaRPr sz="3600"/>
          </a:p>
        </p:txBody>
      </p:sp>
      <p:sp>
        <p:nvSpPr>
          <p:cNvPr id="28" name="Shape 28"/>
          <p:cNvSpPr txBox="1"/>
          <p:nvPr>
            <p:ph type="ctrTitle"/>
          </p:nvPr>
        </p:nvSpPr>
        <p:spPr>
          <a:xfrm>
            <a:off x="685800" y="15301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</a:t>
            </a:r>
            <a:endParaRPr/>
          </a:p>
        </p:txBody>
      </p:sp>
      <p:sp>
        <p:nvSpPr>
          <p:cNvPr id="29" name="Shape 29"/>
          <p:cNvSpPr txBox="1"/>
          <p:nvPr>
            <p:ph idx="1" type="subTitle"/>
          </p:nvPr>
        </p:nvSpPr>
        <p:spPr>
          <a:xfrm>
            <a:off x="4575600" y="3373450"/>
            <a:ext cx="38898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Brian Lonsdorf</a:t>
            </a:r>
            <a:endParaRPr sz="3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@drboolean</a:t>
            </a:r>
            <a:endParaRPr sz="3600"/>
          </a:p>
        </p:txBody>
      </p:sp>
      <p:pic>
        <p:nvPicPr>
          <p:cNvPr descr="lr-logo.png" id="30" name="Shape 30"/>
          <p:cNvPicPr preferRelativeResize="0"/>
          <p:nvPr/>
        </p:nvPicPr>
        <p:blipFill rotWithShape="1">
          <a:blip r:embed="rId3">
            <a:alphaModFix/>
          </a:blip>
          <a:srcRect b="0" l="0" r="0" t="63960"/>
          <a:stretch/>
        </p:blipFill>
        <p:spPr>
          <a:xfrm>
            <a:off x="3286125" y="827850"/>
            <a:ext cx="2571750" cy="24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31"/>
          <p:cNvSpPr txBox="1"/>
          <p:nvPr/>
        </p:nvSpPr>
        <p:spPr>
          <a:xfrm>
            <a:off x="3286050" y="203550"/>
            <a:ext cx="25719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B7B7B7"/>
                </a:solidFill>
                <a:latin typeface="Cambria"/>
                <a:ea typeface="Cambria"/>
                <a:cs typeface="Cambria"/>
                <a:sym typeface="Cambria"/>
              </a:rPr>
              <a:t>loop/recur</a:t>
            </a:r>
            <a:endParaRPr sz="3000">
              <a:solidFill>
                <a:srgbClr val="B7B7B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separate </a:t>
            </a:r>
            <a:r>
              <a:rPr lang="en">
                <a:solidFill>
                  <a:srgbClr val="CCCCCC"/>
                </a:solidFill>
              </a:rPr>
              <a:t>inputs from environment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438725" y="2193100"/>
            <a:ext cx="4109100" cy="27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99CF50"/>
                </a:solidFill>
                <a:highlight>
                  <a:schemeClr val="dk1"/>
                </a:highlight>
              </a:rPr>
              <a:t>function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400">
                <a:solidFill>
                  <a:srgbClr val="89BDFF"/>
                </a:solidFill>
                <a:highlight>
                  <a:schemeClr val="dk1"/>
                </a:highlight>
              </a:rPr>
              <a:t>daysThisMonth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() {</a:t>
            </a:r>
            <a:b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 </a:t>
            </a:r>
            <a:r>
              <a:rPr lang="en" sz="14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date  </a:t>
            </a:r>
            <a:r>
              <a:rPr lang="en" sz="14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400">
                <a:solidFill>
                  <a:srgbClr val="E28964"/>
                </a:solidFill>
                <a:highlight>
                  <a:schemeClr val="dk1"/>
                </a:highlight>
              </a:rPr>
              <a:t>new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400" u="sng">
                <a:solidFill>
                  <a:srgbClr val="F8F8F8"/>
                </a:solidFill>
                <a:highlight>
                  <a:schemeClr val="dk1"/>
                </a:highlight>
              </a:rPr>
              <a:t>Date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()</a:t>
            </a:r>
            <a:b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   , y     </a:t>
            </a:r>
            <a:r>
              <a:rPr lang="en" sz="14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date.</a:t>
            </a:r>
            <a:r>
              <a:rPr lang="en" sz="1400">
                <a:solidFill>
                  <a:srgbClr val="DAD085"/>
                </a:solidFill>
                <a:highlight>
                  <a:schemeClr val="dk1"/>
                </a:highlight>
              </a:rPr>
              <a:t>getFullYear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()</a:t>
            </a:r>
            <a:b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   , m     </a:t>
            </a:r>
            <a:r>
              <a:rPr lang="en" sz="14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date.</a:t>
            </a:r>
            <a:r>
              <a:rPr lang="en" sz="1400">
                <a:solidFill>
                  <a:srgbClr val="DAD085"/>
                </a:solidFill>
                <a:highlight>
                  <a:schemeClr val="dk1"/>
                </a:highlight>
              </a:rPr>
              <a:t>getMonth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()</a:t>
            </a:r>
            <a:b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   , start </a:t>
            </a:r>
            <a:r>
              <a:rPr lang="en" sz="14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400">
                <a:solidFill>
                  <a:srgbClr val="E28964"/>
                </a:solidFill>
                <a:highlight>
                  <a:schemeClr val="dk1"/>
                </a:highlight>
              </a:rPr>
              <a:t>new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400" u="sng">
                <a:solidFill>
                  <a:srgbClr val="F8F8F8"/>
                </a:solidFill>
                <a:highlight>
                  <a:schemeClr val="dk1"/>
                </a:highlight>
              </a:rPr>
              <a:t>Date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(y, m, </a:t>
            </a:r>
            <a:r>
              <a:rPr lang="en" sz="1400">
                <a:solidFill>
                  <a:srgbClr val="3387CC"/>
                </a:solidFill>
                <a:highlight>
                  <a:schemeClr val="dk1"/>
                </a:highlight>
              </a:rPr>
              <a:t>1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)</a:t>
            </a:r>
            <a:b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   , end   </a:t>
            </a:r>
            <a:r>
              <a:rPr lang="en" sz="14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400">
                <a:solidFill>
                  <a:srgbClr val="E28964"/>
                </a:solidFill>
                <a:highlight>
                  <a:schemeClr val="dk1"/>
                </a:highlight>
              </a:rPr>
              <a:t>new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400" u="sng">
                <a:solidFill>
                  <a:srgbClr val="F8F8F8"/>
                </a:solidFill>
                <a:highlight>
                  <a:schemeClr val="dk1"/>
                </a:highlight>
              </a:rPr>
              <a:t>Date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(y, m </a:t>
            </a:r>
            <a:r>
              <a:rPr lang="en" sz="1400">
                <a:solidFill>
                  <a:srgbClr val="E28964"/>
                </a:solidFill>
                <a:highlight>
                  <a:schemeClr val="dk1"/>
                </a:highlight>
              </a:rPr>
              <a:t>+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400">
                <a:solidFill>
                  <a:srgbClr val="3387CC"/>
                </a:solidFill>
                <a:highlight>
                  <a:schemeClr val="dk1"/>
                </a:highlight>
              </a:rPr>
              <a:t>1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, </a:t>
            </a:r>
            <a:r>
              <a:rPr lang="en" sz="1400">
                <a:solidFill>
                  <a:srgbClr val="3387CC"/>
                </a:solidFill>
                <a:highlight>
                  <a:schemeClr val="dk1"/>
                </a:highlight>
              </a:rPr>
              <a:t>1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);</a:t>
            </a:r>
            <a:b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 </a:t>
            </a:r>
            <a:r>
              <a:rPr lang="en" sz="1400">
                <a:solidFill>
                  <a:srgbClr val="E28964"/>
                </a:solidFill>
                <a:highlight>
                  <a:schemeClr val="dk1"/>
                </a:highlight>
              </a:rPr>
              <a:t>return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(end </a:t>
            </a:r>
            <a:r>
              <a:rPr lang="en" sz="1400">
                <a:solidFill>
                  <a:srgbClr val="E28964"/>
                </a:solidFill>
                <a:highlight>
                  <a:schemeClr val="dk1"/>
                </a:highlight>
              </a:rPr>
              <a:t>-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start) / (</a:t>
            </a:r>
            <a:r>
              <a:rPr lang="en" sz="1400">
                <a:solidFill>
                  <a:srgbClr val="3387CC"/>
                </a:solidFill>
                <a:highlight>
                  <a:schemeClr val="dk1"/>
                </a:highlight>
              </a:rPr>
              <a:t>1000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400">
                <a:solidFill>
                  <a:srgbClr val="E28964"/>
                </a:solidFill>
                <a:highlight>
                  <a:schemeClr val="dk1"/>
                </a:highlight>
              </a:rPr>
              <a:t>*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400">
                <a:solidFill>
                  <a:srgbClr val="3387CC"/>
                </a:solidFill>
                <a:highlight>
                  <a:schemeClr val="dk1"/>
                </a:highlight>
              </a:rPr>
              <a:t>60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400">
                <a:solidFill>
                  <a:srgbClr val="E28964"/>
                </a:solidFill>
                <a:highlight>
                  <a:schemeClr val="dk1"/>
                </a:highlight>
              </a:rPr>
              <a:t>*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400">
                <a:solidFill>
                  <a:srgbClr val="3387CC"/>
                </a:solidFill>
                <a:highlight>
                  <a:schemeClr val="dk1"/>
                </a:highlight>
              </a:rPr>
              <a:t>60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400">
                <a:solidFill>
                  <a:srgbClr val="E28964"/>
                </a:solidFill>
                <a:highlight>
                  <a:schemeClr val="dk1"/>
                </a:highlight>
              </a:rPr>
              <a:t>*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400">
                <a:solidFill>
                  <a:srgbClr val="3387CC"/>
                </a:solidFill>
                <a:highlight>
                  <a:schemeClr val="dk1"/>
                </a:highlight>
              </a:rPr>
              <a:t>24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);</a:t>
            </a:r>
            <a:b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}</a:t>
            </a:r>
            <a:endParaRPr sz="14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BDE2D"/>
              </a:solidFill>
              <a:highlight>
                <a:srgbClr val="0C1021"/>
              </a:highlight>
            </a:endParaRPr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4705000" y="2193100"/>
            <a:ext cx="4109100" cy="27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99CF50"/>
                </a:solidFill>
                <a:highlight>
                  <a:schemeClr val="dk1"/>
                </a:highlight>
              </a:rPr>
              <a:t>function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400">
                <a:solidFill>
                  <a:srgbClr val="89BDFF"/>
                </a:solidFill>
                <a:highlight>
                  <a:schemeClr val="dk1"/>
                </a:highlight>
              </a:rPr>
              <a:t>daysInMonth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(y, m) {</a:t>
            </a:r>
            <a:b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 </a:t>
            </a:r>
            <a:r>
              <a:rPr lang="en" sz="14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start </a:t>
            </a:r>
            <a:r>
              <a:rPr lang="en" sz="14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400">
                <a:solidFill>
                  <a:srgbClr val="E28964"/>
                </a:solidFill>
                <a:highlight>
                  <a:schemeClr val="dk1"/>
                </a:highlight>
              </a:rPr>
              <a:t>new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400" u="sng">
                <a:solidFill>
                  <a:srgbClr val="F8F8F8"/>
                </a:solidFill>
                <a:highlight>
                  <a:schemeClr val="dk1"/>
                </a:highlight>
              </a:rPr>
              <a:t>Date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(y, m </a:t>
            </a:r>
            <a:r>
              <a:rPr lang="en" sz="1400">
                <a:solidFill>
                  <a:srgbClr val="E28964"/>
                </a:solidFill>
                <a:highlight>
                  <a:schemeClr val="dk1"/>
                </a:highlight>
              </a:rPr>
              <a:t>- </a:t>
            </a:r>
            <a:r>
              <a:rPr lang="en" sz="1400">
                <a:solidFill>
                  <a:srgbClr val="3387CC"/>
                </a:solidFill>
                <a:highlight>
                  <a:schemeClr val="dk1"/>
                </a:highlight>
              </a:rPr>
              <a:t>1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, </a:t>
            </a:r>
            <a:r>
              <a:rPr lang="en" sz="1400">
                <a:solidFill>
                  <a:srgbClr val="3387CC"/>
                </a:solidFill>
                <a:highlight>
                  <a:schemeClr val="dk1"/>
                </a:highlight>
              </a:rPr>
              <a:t>1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)</a:t>
            </a:r>
            <a:b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   , end   </a:t>
            </a:r>
            <a:r>
              <a:rPr lang="en" sz="14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400">
                <a:solidFill>
                  <a:srgbClr val="E28964"/>
                </a:solidFill>
                <a:highlight>
                  <a:schemeClr val="dk1"/>
                </a:highlight>
              </a:rPr>
              <a:t>new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400" u="sng">
                <a:solidFill>
                  <a:srgbClr val="F8F8F8"/>
                </a:solidFill>
                <a:highlight>
                  <a:schemeClr val="dk1"/>
                </a:highlight>
              </a:rPr>
              <a:t>Date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(y, m, </a:t>
            </a:r>
            <a:r>
              <a:rPr lang="en" sz="1400">
                <a:solidFill>
                  <a:srgbClr val="3387CC"/>
                </a:solidFill>
                <a:highlight>
                  <a:schemeClr val="dk1"/>
                </a:highlight>
              </a:rPr>
              <a:t>1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);</a:t>
            </a:r>
            <a:b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 </a:t>
            </a:r>
            <a:r>
              <a:rPr lang="en" sz="1400">
                <a:solidFill>
                  <a:srgbClr val="E28964"/>
                </a:solidFill>
                <a:highlight>
                  <a:schemeClr val="dk1"/>
                </a:highlight>
              </a:rPr>
              <a:t>return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(end </a:t>
            </a:r>
            <a:r>
              <a:rPr lang="en" sz="1400">
                <a:solidFill>
                  <a:srgbClr val="E28964"/>
                </a:solidFill>
                <a:highlight>
                  <a:schemeClr val="dk1"/>
                </a:highlight>
              </a:rPr>
              <a:t>-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start) / (</a:t>
            </a:r>
            <a:r>
              <a:rPr lang="en" sz="1400">
                <a:solidFill>
                  <a:srgbClr val="3387CC"/>
                </a:solidFill>
                <a:highlight>
                  <a:schemeClr val="dk1"/>
                </a:highlight>
              </a:rPr>
              <a:t>1000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400">
                <a:solidFill>
                  <a:srgbClr val="E28964"/>
                </a:solidFill>
                <a:highlight>
                  <a:schemeClr val="dk1"/>
                </a:highlight>
              </a:rPr>
              <a:t>*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400">
                <a:solidFill>
                  <a:srgbClr val="3387CC"/>
                </a:solidFill>
                <a:highlight>
                  <a:schemeClr val="dk1"/>
                </a:highlight>
              </a:rPr>
              <a:t>60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400">
                <a:solidFill>
                  <a:srgbClr val="E28964"/>
                </a:solidFill>
                <a:highlight>
                  <a:schemeClr val="dk1"/>
                </a:highlight>
              </a:rPr>
              <a:t>*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400">
                <a:solidFill>
                  <a:srgbClr val="3387CC"/>
                </a:solidFill>
                <a:highlight>
                  <a:schemeClr val="dk1"/>
                </a:highlight>
              </a:rPr>
              <a:t>60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400">
                <a:solidFill>
                  <a:srgbClr val="E28964"/>
                </a:solidFill>
                <a:highlight>
                  <a:schemeClr val="dk1"/>
                </a:highlight>
              </a:rPr>
              <a:t>*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400">
                <a:solidFill>
                  <a:srgbClr val="3387CC"/>
                </a:solidFill>
                <a:highlight>
                  <a:schemeClr val="dk1"/>
                </a:highlight>
              </a:rPr>
              <a:t>24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);</a:t>
            </a:r>
            <a:b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}</a:t>
            </a:r>
            <a:endParaRPr sz="14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BDE2D"/>
              </a:solidFill>
              <a:highlight>
                <a:srgbClr val="0C1021"/>
              </a:highlight>
            </a:endParaRPr>
          </a:p>
        </p:txBody>
      </p:sp>
      <p:sp>
        <p:nvSpPr>
          <p:cNvPr id="95" name="Shape 95"/>
          <p:cNvSpPr txBox="1"/>
          <p:nvPr/>
        </p:nvSpPr>
        <p:spPr>
          <a:xfrm>
            <a:off x="4705000" y="1426700"/>
            <a:ext cx="36576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AA84F"/>
                </a:solidFill>
              </a:rPr>
              <a:t>Always works the same</a:t>
            </a:r>
            <a:endParaRPr sz="2400">
              <a:solidFill>
                <a:srgbClr val="6AA84F"/>
              </a:solidFill>
            </a:endParaRPr>
          </a:p>
        </p:txBody>
      </p:sp>
      <p:sp>
        <p:nvSpPr>
          <p:cNvPr id="96" name="Shape 96"/>
          <p:cNvSpPr txBox="1"/>
          <p:nvPr/>
        </p:nvSpPr>
        <p:spPr>
          <a:xfrm>
            <a:off x="438725" y="1426700"/>
            <a:ext cx="36576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Secret input: time</a:t>
            </a:r>
            <a:endParaRPr sz="2400">
              <a:solidFill>
                <a:srgbClr val="CC0000"/>
              </a:solidFill>
            </a:endParaRPr>
          </a:p>
        </p:txBody>
      </p:sp>
      <p:pic>
        <p:nvPicPr>
          <p:cNvPr descr="play.png"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1812" y="4044775"/>
            <a:ext cx="1449800" cy="9262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/>
        </p:nvSpPr>
        <p:spPr>
          <a:xfrm>
            <a:off x="6910288" y="4259875"/>
            <a:ext cx="21519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4A86E8"/>
                </a:solidFill>
              </a:rPr>
              <a:t>jsbin.com/yoyip</a:t>
            </a:r>
            <a:endParaRPr sz="1800" u="sng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Card Game #3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703" name="Shape 703"/>
          <p:cNvSpPr txBox="1"/>
          <p:nvPr>
            <p:ph idx="1" type="body"/>
          </p:nvPr>
        </p:nvSpPr>
        <p:spPr>
          <a:xfrm>
            <a:off x="480900" y="1368175"/>
            <a:ext cx="8815500" cy="4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"Submit a signup form &amp; return errors or make an API call that will create a user”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Card Game #3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709" name="Shape 709"/>
          <p:cNvSpPr txBox="1"/>
          <p:nvPr>
            <p:ph idx="1" type="body"/>
          </p:nvPr>
        </p:nvSpPr>
        <p:spPr>
          <a:xfrm>
            <a:off x="480900" y="1368175"/>
            <a:ext cx="8815500" cy="4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"Submit a signup form &amp; return errors or make an API call that will create a user”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</p:txBody>
      </p:sp>
      <p:sp>
        <p:nvSpPr>
          <p:cNvPr id="710" name="Shape 710"/>
          <p:cNvSpPr txBox="1"/>
          <p:nvPr/>
        </p:nvSpPr>
        <p:spPr>
          <a:xfrm>
            <a:off x="5543775" y="1968013"/>
            <a:ext cx="369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EventStream(Either(Future(User)))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</p:txBody>
      </p:sp>
      <p:pic>
        <p:nvPicPr>
          <p:cNvPr id="711" name="Shape 7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75" y="2273351"/>
            <a:ext cx="1702176" cy="247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Shape 7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3687" y="2266000"/>
            <a:ext cx="1702176" cy="2475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Shape 7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9799" y="2273343"/>
            <a:ext cx="1702176" cy="2475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Shape 7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100" y="0"/>
            <a:ext cx="8400899" cy="6720725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Shape 7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Monoids</a:t>
            </a:r>
            <a:endParaRPr/>
          </a:p>
        </p:txBody>
      </p:sp>
      <p:sp>
        <p:nvSpPr>
          <p:cNvPr id="720" name="Shape 720"/>
          <p:cNvSpPr txBox="1"/>
          <p:nvPr>
            <p:ph idx="1" type="body"/>
          </p:nvPr>
        </p:nvSpPr>
        <p:spPr>
          <a:xfrm>
            <a:off x="457200" y="1848325"/>
            <a:ext cx="8229600" cy="24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0C1021"/>
                </a:highlight>
              </a:rPr>
              <a:t>“Combination/Accumulation”</a:t>
            </a:r>
            <a:endParaRPr sz="1800">
              <a:highlight>
                <a:srgbClr val="0C102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0C102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0C1021"/>
                </a:highlight>
              </a:rPr>
              <a:t>functions: empty, concat, mconcat</a:t>
            </a:r>
            <a:endParaRPr sz="1800">
              <a:highlight>
                <a:srgbClr val="0C1021"/>
              </a:highlight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/>
          <p:nvPr/>
        </p:nvSpPr>
        <p:spPr>
          <a:xfrm>
            <a:off x="457200" y="1128650"/>
            <a:ext cx="8407500" cy="38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reduce(</a:t>
            </a: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function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(acc, x) {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return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acc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+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x;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}, 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0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, [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1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,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2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,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3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])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</p:txBody>
      </p:sp>
      <p:sp>
        <p:nvSpPr>
          <p:cNvPr id="726" name="Shape 72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Monoids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 txBox="1"/>
          <p:nvPr/>
        </p:nvSpPr>
        <p:spPr>
          <a:xfrm>
            <a:off x="457200" y="1135100"/>
            <a:ext cx="8105100" cy="38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reduce(</a:t>
            </a: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function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(acc, x) {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return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acc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*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x;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}, 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1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, [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1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,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2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,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3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])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8F8F8"/>
              </a:solidFill>
              <a:highlight>
                <a:schemeClr val="dk1"/>
              </a:highlight>
            </a:endParaRPr>
          </a:p>
        </p:txBody>
      </p:sp>
      <p:sp>
        <p:nvSpPr>
          <p:cNvPr id="732" name="Shape 7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Monoids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 txBox="1"/>
          <p:nvPr/>
        </p:nvSpPr>
        <p:spPr>
          <a:xfrm>
            <a:off x="457200" y="1135100"/>
            <a:ext cx="8686800" cy="38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reduce(</a:t>
            </a: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function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(acc, x) {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return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acc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||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x;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}, 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false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, [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false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, 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false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, 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true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])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</p:txBody>
      </p:sp>
      <p:sp>
        <p:nvSpPr>
          <p:cNvPr id="738" name="Shape 7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Monoids</a:t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 txBox="1"/>
          <p:nvPr/>
        </p:nvSpPr>
        <p:spPr>
          <a:xfrm>
            <a:off x="457200" y="1135100"/>
            <a:ext cx="8686800" cy="38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reduce(</a:t>
            </a: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function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(acc, x) {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return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acc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&amp;&amp;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x;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}, 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true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, [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false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, 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false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, 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true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])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</p:txBody>
      </p:sp>
      <p:sp>
        <p:nvSpPr>
          <p:cNvPr id="744" name="Shape 7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Monoids</a:t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 txBox="1"/>
          <p:nvPr/>
        </p:nvSpPr>
        <p:spPr>
          <a:xfrm>
            <a:off x="457200" y="1135100"/>
            <a:ext cx="7594800" cy="38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Semigroup: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“Anything that has a concat (combination) method”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</p:txBody>
      </p:sp>
      <p:sp>
        <p:nvSpPr>
          <p:cNvPr id="750" name="Shape 7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Monoids</a:t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/>
          <p:cNvSpPr txBox="1"/>
          <p:nvPr/>
        </p:nvSpPr>
        <p:spPr>
          <a:xfrm>
            <a:off x="457200" y="1135100"/>
            <a:ext cx="7594800" cy="38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Monoid: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“Any semigroup that has an empty() method”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</p:txBody>
      </p:sp>
      <p:sp>
        <p:nvSpPr>
          <p:cNvPr id="756" name="Shape 7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Monoids</a:t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hape 7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Monoids</a:t>
            </a:r>
            <a:endParaRPr/>
          </a:p>
        </p:txBody>
      </p:sp>
      <p:sp>
        <p:nvSpPr>
          <p:cNvPr id="762" name="Shape 762"/>
          <p:cNvSpPr txBox="1"/>
          <p:nvPr/>
        </p:nvSpPr>
        <p:spPr>
          <a:xfrm>
            <a:off x="457200" y="2080525"/>
            <a:ext cx="7350000" cy="3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89BDFF"/>
                </a:solidFill>
                <a:highlight>
                  <a:schemeClr val="dk1"/>
                </a:highlight>
              </a:rPr>
              <a:t>_Sum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function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(v) { </a:t>
            </a:r>
            <a:r>
              <a:rPr lang="en" sz="1800">
                <a:solidFill>
                  <a:srgbClr val="3E87E3"/>
                </a:solidFill>
                <a:highlight>
                  <a:schemeClr val="dk1"/>
                </a:highlight>
              </a:rPr>
              <a:t>this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.val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v; }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9B859D"/>
                </a:solidFill>
                <a:highlight>
                  <a:schemeClr val="dk1"/>
                </a:highlight>
              </a:rPr>
              <a:t>_Sum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.</a:t>
            </a:r>
            <a:r>
              <a:rPr lang="en" sz="1800">
                <a:solidFill>
                  <a:srgbClr val="CF6A4C"/>
                </a:solidFill>
                <a:highlight>
                  <a:schemeClr val="dk1"/>
                </a:highlight>
              </a:rPr>
              <a:t>prototype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.</a:t>
            </a:r>
            <a:r>
              <a:rPr lang="en" sz="1800">
                <a:solidFill>
                  <a:srgbClr val="89BDFF"/>
                </a:solidFill>
                <a:highlight>
                  <a:schemeClr val="dk1"/>
                </a:highlight>
              </a:rPr>
              <a:t>concat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function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(s2) {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return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Sum(</a:t>
            </a:r>
            <a:r>
              <a:rPr lang="en" sz="1800">
                <a:solidFill>
                  <a:srgbClr val="3E87E3"/>
                </a:solidFill>
                <a:highlight>
                  <a:schemeClr val="dk1"/>
                </a:highlight>
              </a:rPr>
              <a:t>this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.val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+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s2.val)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}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9B859D"/>
                </a:solidFill>
                <a:highlight>
                  <a:schemeClr val="dk1"/>
                </a:highlight>
              </a:rPr>
              <a:t>_Sum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.</a:t>
            </a:r>
            <a:r>
              <a:rPr lang="en" sz="1800">
                <a:solidFill>
                  <a:srgbClr val="CF6A4C"/>
                </a:solidFill>
                <a:highlight>
                  <a:schemeClr val="dk1"/>
                </a:highlight>
              </a:rPr>
              <a:t>prototype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.</a:t>
            </a:r>
            <a:r>
              <a:rPr lang="en" sz="1800">
                <a:solidFill>
                  <a:srgbClr val="89BDFF"/>
                </a:solidFill>
                <a:highlight>
                  <a:schemeClr val="dk1"/>
                </a:highlight>
              </a:rPr>
              <a:t>empty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function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() {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return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Sum(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0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 }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B859D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/>
        </p:nvSpPr>
        <p:spPr>
          <a:xfrm>
            <a:off x="5848650" y="3209775"/>
            <a:ext cx="9072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Mutation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04" name="Shape 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separate </a:t>
            </a:r>
            <a:r>
              <a:rPr lang="en">
                <a:solidFill>
                  <a:srgbClr val="CCCCCC"/>
                </a:solidFill>
              </a:rPr>
              <a:t>mutation from calculation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438725" y="2193100"/>
            <a:ext cx="4109100" cy="27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99CF50"/>
                </a:solidFill>
                <a:highlight>
                  <a:schemeClr val="dk1"/>
                </a:highlight>
              </a:rPr>
              <a:t>function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400">
                <a:solidFill>
                  <a:srgbClr val="89BDFF"/>
                </a:solidFill>
                <a:highlight>
                  <a:schemeClr val="dk1"/>
                </a:highlight>
              </a:rPr>
              <a:t>teaser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(size, elt) {</a:t>
            </a:r>
            <a:b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 setText(elt, </a:t>
            </a:r>
            <a:r>
              <a:rPr lang="en" sz="1400">
                <a:solidFill>
                  <a:srgbClr val="DAD085"/>
                </a:solidFill>
                <a:highlight>
                  <a:schemeClr val="dk1"/>
                </a:highlight>
              </a:rPr>
              <a:t>slice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(</a:t>
            </a:r>
            <a:r>
              <a:rPr lang="en" sz="1400">
                <a:solidFill>
                  <a:srgbClr val="3387CC"/>
                </a:solidFill>
                <a:highlight>
                  <a:schemeClr val="dk1"/>
                </a:highlight>
              </a:rPr>
              <a:t>0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, size, text(elt)));</a:t>
            </a:r>
            <a:b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}</a:t>
            </a:r>
            <a:b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</a:br>
            <a:b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map(teaser(</a:t>
            </a:r>
            <a:r>
              <a:rPr lang="en" sz="1400">
                <a:solidFill>
                  <a:srgbClr val="3387CC"/>
                </a:solidFill>
                <a:highlight>
                  <a:schemeClr val="dk1"/>
                </a:highlight>
              </a:rPr>
              <a:t>50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), all(</a:t>
            </a:r>
            <a:r>
              <a:rPr lang="en" sz="1400">
                <a:solidFill>
                  <a:srgbClr val="65B042"/>
                </a:solidFill>
                <a:highlight>
                  <a:schemeClr val="dk1"/>
                </a:highlight>
              </a:rPr>
              <a:t>'p'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));</a:t>
            </a:r>
            <a:endParaRPr sz="14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BDE2D"/>
              </a:solidFill>
              <a:highlight>
                <a:srgbClr val="0C1021"/>
              </a:highlight>
            </a:endParaRPr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4640700" y="2193100"/>
            <a:ext cx="4173300" cy="27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teaser </a:t>
            </a:r>
            <a:r>
              <a:rPr lang="en" sz="14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400">
                <a:solidFill>
                  <a:srgbClr val="DAD085"/>
                </a:solidFill>
                <a:highlight>
                  <a:schemeClr val="dk1"/>
                </a:highlight>
              </a:rPr>
              <a:t>slice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(</a:t>
            </a:r>
            <a:r>
              <a:rPr lang="en" sz="1400">
                <a:solidFill>
                  <a:srgbClr val="3387CC"/>
                </a:solidFill>
                <a:highlight>
                  <a:schemeClr val="dk1"/>
                </a:highlight>
              </a:rPr>
              <a:t>0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);</a:t>
            </a:r>
            <a:b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map(compose(setText, teaser(</a:t>
            </a:r>
            <a:r>
              <a:rPr lang="en" sz="1400">
                <a:solidFill>
                  <a:srgbClr val="3387CC"/>
                </a:solidFill>
                <a:highlight>
                  <a:schemeClr val="dk1"/>
                </a:highlight>
              </a:rPr>
              <a:t>50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), text), all(</a:t>
            </a:r>
            <a:r>
              <a:rPr lang="en" sz="1400">
                <a:solidFill>
                  <a:srgbClr val="65B042"/>
                </a:solidFill>
                <a:highlight>
                  <a:schemeClr val="dk1"/>
                </a:highlight>
              </a:rPr>
              <a:t>'p'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));</a:t>
            </a:r>
            <a:endParaRPr sz="1400">
              <a:solidFill>
                <a:srgbClr val="FBDE2D"/>
              </a:solidFill>
              <a:highlight>
                <a:srgbClr val="0C1021"/>
              </a:highlight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640700" y="1426700"/>
            <a:ext cx="36576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AA84F"/>
                </a:solidFill>
              </a:rPr>
              <a:t>Merely calculates</a:t>
            </a:r>
            <a:endParaRPr sz="2400">
              <a:solidFill>
                <a:srgbClr val="6AA84F"/>
              </a:solidFill>
            </a:endParaRPr>
          </a:p>
        </p:txBody>
      </p:sp>
      <p:sp>
        <p:nvSpPr>
          <p:cNvPr id="108" name="Shape 108"/>
          <p:cNvSpPr txBox="1"/>
          <p:nvPr/>
        </p:nvSpPr>
        <p:spPr>
          <a:xfrm>
            <a:off x="438725" y="1426700"/>
            <a:ext cx="36576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Teaser updates DOM</a:t>
            </a:r>
            <a:endParaRPr sz="2400">
              <a:solidFill>
                <a:srgbClr val="CC0000"/>
              </a:solidFill>
            </a:endParaRPr>
          </a:p>
        </p:txBody>
      </p:sp>
      <p:cxnSp>
        <p:nvCxnSpPr>
          <p:cNvPr id="109" name="Shape 109"/>
          <p:cNvCxnSpPr/>
          <p:nvPr/>
        </p:nvCxnSpPr>
        <p:spPr>
          <a:xfrm rot="10800000">
            <a:off x="6296400" y="2868800"/>
            <a:ext cx="11700" cy="393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0" name="Shape 110"/>
          <p:cNvSpPr txBox="1"/>
          <p:nvPr/>
        </p:nvSpPr>
        <p:spPr>
          <a:xfrm>
            <a:off x="770850" y="4188600"/>
            <a:ext cx="9072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Mutation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111" name="Shape 111"/>
          <p:cNvCxnSpPr/>
          <p:nvPr/>
        </p:nvCxnSpPr>
        <p:spPr>
          <a:xfrm rot="10800000">
            <a:off x="1218600" y="3847625"/>
            <a:ext cx="11700" cy="393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Shape 767"/>
          <p:cNvSpPr txBox="1"/>
          <p:nvPr/>
        </p:nvSpPr>
        <p:spPr>
          <a:xfrm>
            <a:off x="457200" y="1135100"/>
            <a:ext cx="8686800" cy="38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Sum(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2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).concat(Sum(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3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//=&gt; Sum(5)</a:t>
            </a:r>
            <a:endParaRPr i="1" sz="1800">
              <a:solidFill>
                <a:srgbClr val="AEAEAE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</p:txBody>
      </p:sp>
      <p:sp>
        <p:nvSpPr>
          <p:cNvPr id="768" name="Shape 7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Monoids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 txBox="1"/>
          <p:nvPr/>
        </p:nvSpPr>
        <p:spPr>
          <a:xfrm>
            <a:off x="457200" y="1135100"/>
            <a:ext cx="8686800" cy="38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Sum(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2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).concat(Sum(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3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)).concat(Sum(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5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//=&gt; Sum(10)</a:t>
            </a:r>
            <a:endParaRPr i="1" sz="1800">
              <a:solidFill>
                <a:srgbClr val="AEAEAE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</p:txBody>
      </p:sp>
      <p:sp>
        <p:nvSpPr>
          <p:cNvPr id="774" name="Shape 7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Monoids</a:t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Shape 779"/>
          <p:cNvSpPr txBox="1"/>
          <p:nvPr/>
        </p:nvSpPr>
        <p:spPr>
          <a:xfrm>
            <a:off x="457200" y="1135100"/>
            <a:ext cx="8686800" cy="38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mconcat([Sum(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2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), Sum(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3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), Sum(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5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)])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//=&gt; Sum(10)</a:t>
            </a:r>
            <a:endParaRPr i="1" sz="1800">
              <a:solidFill>
                <a:srgbClr val="AEAEAE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</p:txBody>
      </p:sp>
      <p:sp>
        <p:nvSpPr>
          <p:cNvPr id="780" name="Shape 7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Monoids</a:t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 txBox="1"/>
          <p:nvPr/>
        </p:nvSpPr>
        <p:spPr>
          <a:xfrm>
            <a:off x="457200" y="1135100"/>
            <a:ext cx="8686800" cy="38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mconcat([Product(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2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), Product(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3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), Product(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5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)])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//=&gt; Product(30)</a:t>
            </a:r>
            <a:endParaRPr i="1" sz="1800">
              <a:solidFill>
                <a:srgbClr val="AEAEAE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</p:txBody>
      </p:sp>
      <p:sp>
        <p:nvSpPr>
          <p:cNvPr id="786" name="Shape 7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Monoids</a:t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 txBox="1"/>
          <p:nvPr/>
        </p:nvSpPr>
        <p:spPr>
          <a:xfrm>
            <a:off x="457200" y="1135100"/>
            <a:ext cx="8686800" cy="38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mconcat([Any(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false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), Any(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true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), Any(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false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)])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//=&gt; Any(true)</a:t>
            </a:r>
            <a:endParaRPr i="1" sz="1800">
              <a:solidFill>
                <a:srgbClr val="AEAEAE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</p:txBody>
      </p:sp>
      <p:sp>
        <p:nvSpPr>
          <p:cNvPr id="792" name="Shape 7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Monoids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Shape 797"/>
          <p:cNvSpPr txBox="1"/>
          <p:nvPr/>
        </p:nvSpPr>
        <p:spPr>
          <a:xfrm>
            <a:off x="457200" y="1135100"/>
            <a:ext cx="8686800" cy="38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mconcat([All(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false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), All(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true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), All(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false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)])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//=&gt; All(false)</a:t>
            </a:r>
            <a:endParaRPr i="1" sz="1800">
              <a:solidFill>
                <a:srgbClr val="AEAEAE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</p:txBody>
      </p:sp>
      <p:sp>
        <p:nvSpPr>
          <p:cNvPr id="798" name="Shape 7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Monoids</a:t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 txBox="1"/>
          <p:nvPr/>
        </p:nvSpPr>
        <p:spPr>
          <a:xfrm>
            <a:off x="457200" y="1135100"/>
            <a:ext cx="8686800" cy="38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mconcat([Max(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13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), Max(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2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), Max(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9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)])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//=&gt; Max(13)</a:t>
            </a:r>
            <a:endParaRPr i="1" sz="1800">
              <a:solidFill>
                <a:srgbClr val="AEAEAE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</p:txBody>
      </p:sp>
      <p:sp>
        <p:nvSpPr>
          <p:cNvPr id="804" name="Shape 8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Monoids</a:t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Shape 809"/>
          <p:cNvSpPr txBox="1"/>
          <p:nvPr/>
        </p:nvSpPr>
        <p:spPr>
          <a:xfrm>
            <a:off x="457200" y="1135100"/>
            <a:ext cx="8686800" cy="38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compose(getResult, mconcat, map(Sum))([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1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,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2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,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3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])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//=&gt;6</a:t>
            </a:r>
            <a:endParaRPr i="1" sz="1800">
              <a:solidFill>
                <a:srgbClr val="AEAEAE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</p:txBody>
      </p:sp>
      <p:sp>
        <p:nvSpPr>
          <p:cNvPr id="810" name="Shape 8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Monoids</a:t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hape 815"/>
          <p:cNvSpPr txBox="1"/>
          <p:nvPr/>
        </p:nvSpPr>
        <p:spPr>
          <a:xfrm>
            <a:off x="457200" y="1135100"/>
            <a:ext cx="8686800" cy="38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compose(getResult, mconcat, map(Any))([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false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,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false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,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true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])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//=&gt;true</a:t>
            </a:r>
            <a:endParaRPr i="1" sz="1800">
              <a:solidFill>
                <a:srgbClr val="AEAEAE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</p:txBody>
      </p:sp>
      <p:sp>
        <p:nvSpPr>
          <p:cNvPr id="816" name="Shape 8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Monoids</a:t>
            </a:r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Monoids</a:t>
            </a:r>
            <a:endParaRPr/>
          </a:p>
        </p:txBody>
      </p:sp>
      <p:sp>
        <p:nvSpPr>
          <p:cNvPr id="822" name="Shape 822"/>
          <p:cNvSpPr txBox="1"/>
          <p:nvPr/>
        </p:nvSpPr>
        <p:spPr>
          <a:xfrm>
            <a:off x="457200" y="1135100"/>
            <a:ext cx="8686800" cy="38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mconcat([toUpperCase, reverse])([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"bonkers"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])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//=&gt; “BONKERSsreknob”</a:t>
            </a:r>
            <a:endParaRPr i="1" sz="1800">
              <a:solidFill>
                <a:srgbClr val="AEAEAE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</p:txBody>
      </p:sp>
      <p:pic>
        <p:nvPicPr>
          <p:cNvPr descr="play.png" id="823" name="Shape 8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7650" y="3962088"/>
            <a:ext cx="1398472" cy="926250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Shape 824"/>
          <p:cNvSpPr txBox="1"/>
          <p:nvPr/>
        </p:nvSpPr>
        <p:spPr>
          <a:xfrm>
            <a:off x="6062650" y="4177175"/>
            <a:ext cx="2948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</a:rPr>
              <a:t>http://jsbin.com/zegat</a:t>
            </a:r>
            <a:endParaRPr>
              <a:solidFill>
                <a:srgbClr val="A4C2F4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A86E8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rgbClr val="FF0000"/>
                </a:solidFill>
              </a:rPr>
              <a:t>answers: http://jsbin.com/tosusijoje/</a:t>
            </a:r>
            <a:endParaRPr sz="1100" u="sng">
              <a:solidFill>
                <a:srgbClr val="FF0000"/>
              </a:solidFill>
              <a:hlinkClick r:id="rId4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 u="sng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recognize </a:t>
            </a:r>
            <a:r>
              <a:rPr lang="en">
                <a:solidFill>
                  <a:srgbClr val="CCCCCC"/>
                </a:solidFill>
              </a:rPr>
              <a:t>pure functions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457200" y="1063375"/>
            <a:ext cx="8099100" cy="15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</a:rPr>
              <a:t>Functions that don’t change anything are called “pure.”</a:t>
            </a:r>
            <a:endParaRPr sz="2400">
              <a:solidFill>
                <a:srgbClr val="B7B7B7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B7B7B7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</a:rPr>
              <a:t>Their purity makes them</a:t>
            </a:r>
            <a:endParaRPr sz="2400">
              <a:solidFill>
                <a:srgbClr val="B7B7B7"/>
              </a:solidFill>
            </a:endParaRPr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522450" y="2902100"/>
            <a:ext cx="3682200" cy="15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en" sz="2400">
                <a:solidFill>
                  <a:srgbClr val="B7B7B7"/>
                </a:solidFill>
              </a:rPr>
              <a:t>testable</a:t>
            </a:r>
            <a:endParaRPr sz="2400">
              <a:solidFill>
                <a:srgbClr val="B7B7B7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en" sz="2400">
                <a:solidFill>
                  <a:srgbClr val="B7B7B7"/>
                </a:solidFill>
              </a:rPr>
              <a:t>portable</a:t>
            </a:r>
            <a:endParaRPr sz="2400">
              <a:solidFill>
                <a:srgbClr val="B7B7B7"/>
              </a:solidFill>
            </a:endParaRPr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4874100" y="2937700"/>
            <a:ext cx="3682200" cy="15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en" sz="2400">
                <a:solidFill>
                  <a:srgbClr val="B7B7B7"/>
                </a:solidFill>
              </a:rPr>
              <a:t>memoizable</a:t>
            </a:r>
            <a:endParaRPr sz="2400">
              <a:solidFill>
                <a:srgbClr val="B7B7B7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Char char="●"/>
            </a:pPr>
            <a:r>
              <a:rPr lang="en" sz="2400">
                <a:solidFill>
                  <a:srgbClr val="B7B7B7"/>
                </a:solidFill>
              </a:rPr>
              <a:t>parallelizable</a:t>
            </a:r>
            <a:endParaRPr sz="24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 txBox="1"/>
          <p:nvPr/>
        </p:nvSpPr>
        <p:spPr>
          <a:xfrm>
            <a:off x="457200" y="1135100"/>
            <a:ext cx="8686800" cy="38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mconcat([Failure([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"message1"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]), Success(attrs), Failure([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"message2"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])])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//=&gt; Failure(["message1", "message2"])</a:t>
            </a:r>
            <a:endParaRPr i="1" sz="1800">
              <a:solidFill>
                <a:srgbClr val="AEAEAE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</p:txBody>
      </p:sp>
      <p:sp>
        <p:nvSpPr>
          <p:cNvPr id="830" name="Shape 8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Monoids</a:t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Shape 835"/>
          <p:cNvSpPr txBox="1"/>
          <p:nvPr/>
        </p:nvSpPr>
        <p:spPr>
          <a:xfrm>
            <a:off x="457200" y="1135100"/>
            <a:ext cx="8686800" cy="38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mconcat([Success(attrs), Success(attrs)])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//=&gt; Success(attrs)</a:t>
            </a:r>
            <a:endParaRPr i="1" sz="1800">
              <a:solidFill>
                <a:srgbClr val="AEAEAE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</p:txBody>
      </p:sp>
      <p:sp>
        <p:nvSpPr>
          <p:cNvPr id="836" name="Shape 8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Monoids</a:t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Shape 841"/>
          <p:cNvSpPr txBox="1"/>
          <p:nvPr/>
        </p:nvSpPr>
        <p:spPr>
          <a:xfrm>
            <a:off x="457200" y="1135100"/>
            <a:ext cx="8686800" cy="38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checkValidations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mconcat([checkPassword, checkEmail, checkName])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checkValidations({name: 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"Burt"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})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//=&gt; Failure([“need a password”, “need an email”])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9CF50"/>
              </a:solidFill>
              <a:highlight>
                <a:schemeClr val="dk1"/>
              </a:highlight>
            </a:endParaRPr>
          </a:p>
        </p:txBody>
      </p:sp>
      <p:sp>
        <p:nvSpPr>
          <p:cNvPr id="842" name="Shape 8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Monoids</a:t>
            </a:r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Monoid Laws</a:t>
            </a:r>
            <a:endParaRPr/>
          </a:p>
        </p:txBody>
      </p:sp>
      <p:sp>
        <p:nvSpPr>
          <p:cNvPr id="848" name="Shape 848"/>
          <p:cNvSpPr txBox="1"/>
          <p:nvPr>
            <p:ph idx="1" type="body"/>
          </p:nvPr>
        </p:nvSpPr>
        <p:spPr>
          <a:xfrm>
            <a:off x="457200" y="1326600"/>
            <a:ext cx="8229600" cy="34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AEAEAE"/>
                </a:solidFill>
                <a:highlight>
                  <a:srgbClr val="0C1021"/>
                </a:highlight>
              </a:rPr>
              <a:t>// left identity</a:t>
            </a:r>
            <a:b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  <a:t>concat(empty, x) </a:t>
            </a:r>
            <a:r>
              <a:rPr lang="en" sz="1800">
                <a:solidFill>
                  <a:srgbClr val="FBDE2D"/>
                </a:solidFill>
                <a:highlight>
                  <a:srgbClr val="0C1021"/>
                </a:highlight>
              </a:rPr>
              <a:t>==</a:t>
            </a:r>
            <a: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  <a:t> x</a:t>
            </a:r>
            <a:b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</a:br>
            <a:b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</a:br>
            <a:r>
              <a:rPr lang="en" sz="1800">
                <a:solidFill>
                  <a:srgbClr val="AEAEAE"/>
                </a:solidFill>
                <a:highlight>
                  <a:srgbClr val="0C1021"/>
                </a:highlight>
              </a:rPr>
              <a:t>// right identity</a:t>
            </a:r>
            <a:b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  <a:t>concat(x, empty) </a:t>
            </a:r>
            <a:r>
              <a:rPr lang="en" sz="1800">
                <a:solidFill>
                  <a:srgbClr val="FBDE2D"/>
                </a:solidFill>
                <a:highlight>
                  <a:srgbClr val="0C1021"/>
                </a:highlight>
              </a:rPr>
              <a:t>==</a:t>
            </a:r>
            <a: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  <a:t> x</a:t>
            </a:r>
            <a:b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</a:br>
            <a:b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</a:br>
            <a:r>
              <a:rPr lang="en" sz="1800">
                <a:solidFill>
                  <a:srgbClr val="AEAEAE"/>
                </a:solidFill>
                <a:highlight>
                  <a:srgbClr val="0C1021"/>
                </a:highlight>
              </a:rPr>
              <a:t>// associativity</a:t>
            </a:r>
            <a:b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  <a:t>concat(concat(x, y), z) </a:t>
            </a:r>
            <a:r>
              <a:rPr lang="en" sz="1800">
                <a:solidFill>
                  <a:srgbClr val="FBDE2D"/>
                </a:solidFill>
                <a:highlight>
                  <a:srgbClr val="0C1021"/>
                </a:highlight>
              </a:rPr>
              <a:t>==</a:t>
            </a:r>
            <a: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  <a:t> concat(x, concat(y, z))</a:t>
            </a:r>
            <a:endParaRPr sz="1800">
              <a:solidFill>
                <a:srgbClr val="F8F8F8"/>
              </a:solidFill>
              <a:highlight>
                <a:srgbClr val="0C102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BDE2D"/>
              </a:solidFill>
              <a:highlight>
                <a:srgbClr val="0C1021"/>
              </a:highlight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Shape 853"/>
          <p:cNvSpPr txBox="1"/>
          <p:nvPr/>
        </p:nvSpPr>
        <p:spPr>
          <a:xfrm>
            <a:off x="714375" y="1449150"/>
            <a:ext cx="6153900" cy="35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of :: a -&gt; F a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aka: pure, return, unit, point</a:t>
            </a:r>
            <a:endParaRPr sz="1800">
              <a:solidFill>
                <a:srgbClr val="F8F8F8"/>
              </a:solidFill>
              <a:highlight>
                <a:srgbClr val="0C1021"/>
              </a:highlight>
            </a:endParaRPr>
          </a:p>
        </p:txBody>
      </p:sp>
      <p:sp>
        <p:nvSpPr>
          <p:cNvPr id="854" name="Shape 85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Pointed Functors</a:t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Shape 859"/>
          <p:cNvSpPr txBox="1"/>
          <p:nvPr/>
        </p:nvSpPr>
        <p:spPr>
          <a:xfrm>
            <a:off x="366025" y="1877775"/>
            <a:ext cx="2684100" cy="25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Container.of(split)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 Container(split)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Maybe.of(reverse)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 Maybe(reverse)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</p:txBody>
      </p:sp>
      <p:sp>
        <p:nvSpPr>
          <p:cNvPr id="860" name="Shape 86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Pointed Functors</a:t>
            </a:r>
            <a:endParaRPr/>
          </a:p>
        </p:txBody>
      </p:sp>
      <p:sp>
        <p:nvSpPr>
          <p:cNvPr id="861" name="Shape 861"/>
          <p:cNvSpPr txBox="1"/>
          <p:nvPr/>
        </p:nvSpPr>
        <p:spPr>
          <a:xfrm>
            <a:off x="3899125" y="1725375"/>
            <a:ext cx="5092500" cy="30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Future.of(</a:t>
            </a:r>
            <a:r>
              <a:rPr lang="en" sz="1800">
                <a:solidFill>
                  <a:srgbClr val="DAD085"/>
                </a:solidFill>
                <a:highlight>
                  <a:schemeClr val="dk1"/>
                </a:highlight>
              </a:rPr>
              <a:t>match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</a:t>
            </a:r>
            <a:r>
              <a:rPr lang="en" sz="1800">
                <a:solidFill>
                  <a:srgbClr val="E9C062"/>
                </a:solidFill>
                <a:highlight>
                  <a:schemeClr val="dk1"/>
                </a:highlight>
              </a:rPr>
              <a:t>/dubstep/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 Future(match(/dubstep/))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EventStream.of(</a:t>
            </a:r>
            <a:r>
              <a:rPr lang="en" sz="1800">
                <a:solidFill>
                  <a:srgbClr val="DAD085"/>
                </a:solidFill>
                <a:highlight>
                  <a:schemeClr val="dk1"/>
                </a:highlight>
              </a:rPr>
              <a:t>replace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</a:t>
            </a:r>
            <a:r>
              <a:rPr lang="en" sz="1800">
                <a:solidFill>
                  <a:srgbClr val="E9C062"/>
                </a:solidFill>
                <a:highlight>
                  <a:schemeClr val="dk1"/>
                </a:highlight>
              </a:rPr>
              <a:t>/dubstep/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, 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'shoegaze'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 EventStream(match(/dubstep/,  'shoegaze'))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6" name="Shape 8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-914400"/>
            <a:ext cx="8572500" cy="73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Shape 8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Monads</a:t>
            </a:r>
            <a:endParaRPr/>
          </a:p>
        </p:txBody>
      </p:sp>
      <p:sp>
        <p:nvSpPr>
          <p:cNvPr id="868" name="Shape 868"/>
          <p:cNvSpPr txBox="1"/>
          <p:nvPr>
            <p:ph idx="1" type="body"/>
          </p:nvPr>
        </p:nvSpPr>
        <p:spPr>
          <a:xfrm>
            <a:off x="457200" y="1848325"/>
            <a:ext cx="8229600" cy="24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0C1021"/>
                </a:highlight>
              </a:rPr>
              <a:t>“Nest computations”</a:t>
            </a:r>
            <a:endParaRPr sz="1800">
              <a:highlight>
                <a:srgbClr val="0C102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0C102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0C1021"/>
                </a:highlight>
              </a:rPr>
              <a:t>functions: mjoin, chain</a:t>
            </a:r>
            <a:endParaRPr sz="1800">
              <a:highlight>
                <a:srgbClr val="0C1021"/>
              </a:highlight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Shape 873"/>
          <p:cNvSpPr txBox="1"/>
          <p:nvPr/>
        </p:nvSpPr>
        <p:spPr>
          <a:xfrm>
            <a:off x="457200" y="1135100"/>
            <a:ext cx="8439300" cy="38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mjoin :: M M a -&gt; M a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chain :: (a -&gt; M b) -&gt; M a -&gt; M b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Pointed Functor + mjoin|chain = Monad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aka: pure, return, unit, point</a:t>
            </a:r>
            <a:endParaRPr sz="1800">
              <a:solidFill>
                <a:srgbClr val="F8F8F8"/>
              </a:solidFill>
              <a:highlight>
                <a:srgbClr val="0C102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</p:txBody>
      </p:sp>
      <p:sp>
        <p:nvSpPr>
          <p:cNvPr id="874" name="Shape 8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Monads</a:t>
            </a: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Shape 879"/>
          <p:cNvSpPr txBox="1"/>
          <p:nvPr/>
        </p:nvSpPr>
        <p:spPr>
          <a:xfrm>
            <a:off x="457200" y="1135100"/>
            <a:ext cx="8439300" cy="38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mjoin(Container(Container(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2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)))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endParaRPr sz="1800">
              <a:solidFill>
                <a:srgbClr val="99CF50"/>
              </a:solidFill>
              <a:highlight>
                <a:schemeClr val="dk1"/>
              </a:highlight>
            </a:endParaRPr>
          </a:p>
        </p:txBody>
      </p:sp>
      <p:sp>
        <p:nvSpPr>
          <p:cNvPr id="880" name="Shape 8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Monads</a:t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Shape 8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Monads</a:t>
            </a:r>
            <a:endParaRPr/>
          </a:p>
        </p:txBody>
      </p:sp>
      <p:sp>
        <p:nvSpPr>
          <p:cNvPr id="886" name="Shape 886"/>
          <p:cNvSpPr txBox="1"/>
          <p:nvPr/>
        </p:nvSpPr>
        <p:spPr>
          <a:xfrm>
            <a:off x="457200" y="1135100"/>
            <a:ext cx="8439300" cy="38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getTrackingId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compose(Maybe, get(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"tracking_id"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findOrder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compose(Maybe, Api.findOrder)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getOrderTracking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compose(map(getTrackingId),  findOrder)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 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renderPage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compose(map(map(renderTemplate)), getOrderTracking)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renderPage(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379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//=&gt; Maybe(Maybe(Html))</a:t>
            </a:r>
            <a:endParaRPr i="1" sz="1800">
              <a:solidFill>
                <a:srgbClr val="AEAEAE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Let’s play</a:t>
            </a:r>
            <a:r>
              <a:rPr lang="en"/>
              <a:t> pure or impure</a:t>
            </a:r>
            <a:endParaRPr/>
          </a:p>
        </p:txBody>
      </p:sp>
      <p:pic>
        <p:nvPicPr>
          <p:cNvPr descr="flower.jpg"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6600" y="3076375"/>
            <a:ext cx="3307401" cy="2067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99CF50"/>
                </a:solidFill>
                <a:highlight>
                  <a:schemeClr val="dk1"/>
                </a:highlight>
              </a:rPr>
              <a:t>function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400">
                <a:solidFill>
                  <a:srgbClr val="89BDFF"/>
                </a:solidFill>
                <a:highlight>
                  <a:schemeClr val="dk1"/>
                </a:highlight>
              </a:rPr>
              <a:t>getQueryVariable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(variable) {</a:t>
            </a:r>
            <a:b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   </a:t>
            </a:r>
            <a:r>
              <a:rPr lang="en" sz="14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query </a:t>
            </a:r>
            <a:r>
              <a:rPr lang="en" sz="14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400">
                <a:solidFill>
                  <a:srgbClr val="9B859D"/>
                </a:solidFill>
                <a:highlight>
                  <a:schemeClr val="dk1"/>
                </a:highlight>
              </a:rPr>
              <a:t>window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.</a:t>
            </a:r>
            <a:r>
              <a:rPr lang="en" sz="1400">
                <a:solidFill>
                  <a:srgbClr val="CF6A4C"/>
                </a:solidFill>
                <a:highlight>
                  <a:schemeClr val="dk1"/>
                </a:highlight>
              </a:rPr>
              <a:t>location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.search.</a:t>
            </a:r>
            <a:r>
              <a:rPr lang="en" sz="1400">
                <a:solidFill>
                  <a:srgbClr val="DAD085"/>
                </a:solidFill>
                <a:highlight>
                  <a:schemeClr val="dk1"/>
                </a:highlight>
              </a:rPr>
              <a:t>substring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(</a:t>
            </a:r>
            <a:r>
              <a:rPr lang="en" sz="1400">
                <a:solidFill>
                  <a:srgbClr val="3387CC"/>
                </a:solidFill>
                <a:highlight>
                  <a:schemeClr val="dk1"/>
                </a:highlight>
              </a:rPr>
              <a:t>1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);</a:t>
            </a:r>
            <a:b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   </a:t>
            </a:r>
            <a:r>
              <a:rPr lang="en" sz="14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vars </a:t>
            </a:r>
            <a:r>
              <a:rPr lang="en" sz="14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query.</a:t>
            </a:r>
            <a:r>
              <a:rPr lang="en" sz="1400">
                <a:solidFill>
                  <a:srgbClr val="DAD085"/>
                </a:solidFill>
                <a:highlight>
                  <a:schemeClr val="dk1"/>
                </a:highlight>
              </a:rPr>
              <a:t>split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(</a:t>
            </a:r>
            <a:r>
              <a:rPr lang="en" sz="1400">
                <a:solidFill>
                  <a:srgbClr val="65B042"/>
                </a:solidFill>
                <a:highlight>
                  <a:schemeClr val="dk1"/>
                </a:highlight>
              </a:rPr>
              <a:t>'&amp;'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);</a:t>
            </a:r>
            <a:b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   </a:t>
            </a:r>
            <a:r>
              <a:rPr lang="en" sz="1400">
                <a:solidFill>
                  <a:srgbClr val="E28964"/>
                </a:solidFill>
                <a:highlight>
                  <a:schemeClr val="dk1"/>
                </a:highlight>
              </a:rPr>
              <a:t>for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(</a:t>
            </a:r>
            <a:r>
              <a:rPr lang="en" sz="14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i </a:t>
            </a:r>
            <a:r>
              <a:rPr lang="en" sz="14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400">
                <a:solidFill>
                  <a:srgbClr val="3387CC"/>
                </a:solidFill>
                <a:highlight>
                  <a:schemeClr val="dk1"/>
                </a:highlight>
              </a:rPr>
              <a:t>0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; i </a:t>
            </a:r>
            <a:r>
              <a:rPr lang="en" sz="1400">
                <a:solidFill>
                  <a:srgbClr val="E28964"/>
                </a:solidFill>
                <a:highlight>
                  <a:schemeClr val="dk1"/>
                </a:highlight>
              </a:rPr>
              <a:t>&lt;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vars.</a:t>
            </a:r>
            <a:r>
              <a:rPr lang="en" sz="1400">
                <a:solidFill>
                  <a:srgbClr val="CF6A4C"/>
                </a:solidFill>
                <a:highlight>
                  <a:schemeClr val="dk1"/>
                </a:highlight>
              </a:rPr>
              <a:t>length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; i</a:t>
            </a:r>
            <a:r>
              <a:rPr lang="en" sz="1400">
                <a:solidFill>
                  <a:srgbClr val="E28964"/>
                </a:solidFill>
                <a:highlight>
                  <a:schemeClr val="dk1"/>
                </a:highlight>
              </a:rPr>
              <a:t>++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) {</a:t>
            </a:r>
            <a:b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       </a:t>
            </a:r>
            <a:r>
              <a:rPr lang="en" sz="14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pair </a:t>
            </a:r>
            <a:r>
              <a:rPr lang="en" sz="14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vars[i].</a:t>
            </a:r>
            <a:r>
              <a:rPr lang="en" sz="1400">
                <a:solidFill>
                  <a:srgbClr val="DAD085"/>
                </a:solidFill>
                <a:highlight>
                  <a:schemeClr val="dk1"/>
                </a:highlight>
              </a:rPr>
              <a:t>split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(</a:t>
            </a:r>
            <a:r>
              <a:rPr lang="en" sz="1400">
                <a:solidFill>
                  <a:srgbClr val="65B042"/>
                </a:solidFill>
                <a:highlight>
                  <a:schemeClr val="dk1"/>
                </a:highlight>
              </a:rPr>
              <a:t>'='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);</a:t>
            </a:r>
            <a:b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       </a:t>
            </a:r>
            <a:r>
              <a:rPr lang="en" sz="1400">
                <a:solidFill>
                  <a:srgbClr val="E28964"/>
                </a:solidFill>
                <a:highlight>
                  <a:schemeClr val="dk1"/>
                </a:highlight>
              </a:rPr>
              <a:t>if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(decodeURIComponent(pair[</a:t>
            </a:r>
            <a:r>
              <a:rPr lang="en" sz="1400">
                <a:solidFill>
                  <a:srgbClr val="3387CC"/>
                </a:solidFill>
                <a:highlight>
                  <a:schemeClr val="dk1"/>
                </a:highlight>
              </a:rPr>
              <a:t>0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]) </a:t>
            </a:r>
            <a:r>
              <a:rPr lang="en" sz="1400">
                <a:solidFill>
                  <a:srgbClr val="E28964"/>
                </a:solidFill>
                <a:highlight>
                  <a:schemeClr val="dk1"/>
                </a:highlight>
              </a:rPr>
              <a:t>==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variable) {</a:t>
            </a:r>
            <a:b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           </a:t>
            </a:r>
            <a:r>
              <a:rPr lang="en" sz="1400">
                <a:solidFill>
                  <a:srgbClr val="E28964"/>
                </a:solidFill>
                <a:highlight>
                  <a:schemeClr val="dk1"/>
                </a:highlight>
              </a:rPr>
              <a:t>return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decodeURIComponent(pair[</a:t>
            </a:r>
            <a:r>
              <a:rPr lang="en" sz="1400">
                <a:solidFill>
                  <a:srgbClr val="3387CC"/>
                </a:solidFill>
                <a:highlight>
                  <a:schemeClr val="dk1"/>
                </a:highlight>
              </a:rPr>
              <a:t>1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]);</a:t>
            </a:r>
            <a:b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       }</a:t>
            </a:r>
            <a:b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   }</a:t>
            </a:r>
            <a:b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}</a:t>
            </a:r>
            <a:endParaRPr sz="14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CF50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Shape 8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Monads</a:t>
            </a:r>
            <a:endParaRPr/>
          </a:p>
        </p:txBody>
      </p:sp>
      <p:sp>
        <p:nvSpPr>
          <p:cNvPr id="892" name="Shape 892"/>
          <p:cNvSpPr txBox="1"/>
          <p:nvPr/>
        </p:nvSpPr>
        <p:spPr>
          <a:xfrm>
            <a:off x="457200" y="1135100"/>
            <a:ext cx="8439300" cy="38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getTrackingId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compose(Maybe, get(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"tracking_id"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findOrder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compose(Maybe, Api.findOrder)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getOrderTracking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compose(mjoin, map(getTrackingId),  findOrder)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 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renderPage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compose(map(renderTemplate), getOrderTracking)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renderPage(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379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//=&gt; Maybe(Html)</a:t>
            </a:r>
            <a:endParaRPr i="1" sz="1800">
              <a:solidFill>
                <a:srgbClr val="AEAEAE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hape 8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Monads</a:t>
            </a:r>
            <a:endParaRPr/>
          </a:p>
        </p:txBody>
      </p:sp>
      <p:sp>
        <p:nvSpPr>
          <p:cNvPr id="898" name="Shape 898"/>
          <p:cNvSpPr txBox="1"/>
          <p:nvPr/>
        </p:nvSpPr>
        <p:spPr>
          <a:xfrm>
            <a:off x="304800" y="1135100"/>
            <a:ext cx="8544000" cy="38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setSearchInput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function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(x){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return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(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"#input"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).val(x); }.toIO()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getSearchTerm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 </a:t>
            </a: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function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(){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return 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getParam(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"term"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, location.search) }.toIO()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initSearchForm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compose(map(setSearchInput),  getSearchTerm)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initSearchForm()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//=&gt; IO(IO(Dom))</a:t>
            </a:r>
            <a:endParaRPr i="1" sz="1800">
              <a:solidFill>
                <a:srgbClr val="AEAEAE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AEAEAE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map(runIO, initSearchForm())</a:t>
            </a:r>
            <a:endParaRPr sz="1800">
              <a:solidFill>
                <a:srgbClr val="99CF50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Shape 9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Monads</a:t>
            </a:r>
            <a:endParaRPr/>
          </a:p>
        </p:txBody>
      </p:sp>
      <p:sp>
        <p:nvSpPr>
          <p:cNvPr id="904" name="Shape 904"/>
          <p:cNvSpPr txBox="1"/>
          <p:nvPr/>
        </p:nvSpPr>
        <p:spPr>
          <a:xfrm>
            <a:off x="304800" y="1135100"/>
            <a:ext cx="8439300" cy="38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setSearchInput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function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(x){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return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(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"#input"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).val(x); }.toIO()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getSearchTerm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 </a:t>
            </a: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function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(){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return 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getParam(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"term"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, location.search) }.toIO()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initSearchForm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compose(mjoin, map(setSearchInput),  getSearchTerm)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initSearchForm()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//=&gt; IO(Dom)</a:t>
            </a:r>
            <a:endParaRPr i="1" sz="1800">
              <a:solidFill>
                <a:srgbClr val="AEAEAE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9CF50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runIO(initSearchForm())</a:t>
            </a:r>
            <a:endParaRPr sz="1800">
              <a:solidFill>
                <a:srgbClr val="99CF50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hape 9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Monads</a:t>
            </a:r>
            <a:endParaRPr/>
          </a:p>
        </p:txBody>
      </p:sp>
      <p:sp>
        <p:nvSpPr>
          <p:cNvPr id="910" name="Shape 910"/>
          <p:cNvSpPr txBox="1"/>
          <p:nvPr/>
        </p:nvSpPr>
        <p:spPr>
          <a:xfrm>
            <a:off x="457200" y="906500"/>
            <a:ext cx="8439300" cy="38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sendToServer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httpGet(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'/upload'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uploadFromFile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compose(mjoin, map(sendToServer),  readFile)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uploadFromFile(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"/tmp/my_file.txt"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).fork(logErr, alertSuccess)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Shape 915"/>
          <p:cNvSpPr txBox="1"/>
          <p:nvPr/>
        </p:nvSpPr>
        <p:spPr>
          <a:xfrm>
            <a:off x="167275" y="830300"/>
            <a:ext cx="8976600" cy="38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600">
                <a:solidFill>
                  <a:srgbClr val="F8F8F8"/>
                </a:solidFill>
                <a:highlight>
                  <a:schemeClr val="dk1"/>
                </a:highlight>
              </a:rPr>
              <a:t> sendToServer </a:t>
            </a:r>
            <a:r>
              <a:rPr lang="en" sz="16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600">
                <a:solidFill>
                  <a:srgbClr val="F8F8F8"/>
                </a:solidFill>
                <a:highlight>
                  <a:schemeClr val="dk1"/>
                </a:highlight>
              </a:rPr>
              <a:t> httpGet(</a:t>
            </a:r>
            <a:r>
              <a:rPr lang="en" sz="1600">
                <a:solidFill>
                  <a:srgbClr val="65B042"/>
                </a:solidFill>
                <a:highlight>
                  <a:schemeClr val="dk1"/>
                </a:highlight>
              </a:rPr>
              <a:t>'/upload'</a:t>
            </a:r>
            <a:r>
              <a:rPr lang="en" sz="1600">
                <a:solidFill>
                  <a:srgbClr val="F8F8F8"/>
                </a:solidFill>
                <a:highlight>
                  <a:schemeClr val="dk1"/>
                </a:highlight>
              </a:rPr>
              <a:t>)</a:t>
            </a:r>
            <a:br>
              <a:rPr lang="en" sz="16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6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600">
                <a:solidFill>
                  <a:srgbClr val="F8F8F8"/>
                </a:solidFill>
                <a:highlight>
                  <a:schemeClr val="dk1"/>
                </a:highlight>
              </a:rPr>
              <a:t> uploadFromFile </a:t>
            </a:r>
            <a:r>
              <a:rPr lang="en" sz="16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600">
                <a:solidFill>
                  <a:srgbClr val="F8F8F8"/>
                </a:solidFill>
                <a:highlight>
                  <a:schemeClr val="dk1"/>
                </a:highlight>
              </a:rPr>
              <a:t> compose(mjoin, map(sendToServer), mjoin, map(readFile), askUser)</a:t>
            </a:r>
            <a:br>
              <a:rPr lang="en" sz="1600">
                <a:solidFill>
                  <a:srgbClr val="F8F8F8"/>
                </a:solidFill>
                <a:highlight>
                  <a:schemeClr val="dk1"/>
                </a:highlight>
              </a:rPr>
            </a:br>
            <a:br>
              <a:rPr lang="en" sz="16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600">
                <a:solidFill>
                  <a:srgbClr val="F8F8F8"/>
                </a:solidFill>
                <a:highlight>
                  <a:schemeClr val="dk1"/>
                </a:highlight>
              </a:rPr>
              <a:t>uploadFromFile(</a:t>
            </a:r>
            <a:r>
              <a:rPr lang="en" sz="1600">
                <a:solidFill>
                  <a:srgbClr val="65B042"/>
                </a:solidFill>
                <a:highlight>
                  <a:schemeClr val="dk1"/>
                </a:highlight>
              </a:rPr>
              <a:t>'what file?'</a:t>
            </a:r>
            <a:r>
              <a:rPr lang="en" sz="1600">
                <a:solidFill>
                  <a:srgbClr val="F8F8F8"/>
                </a:solidFill>
                <a:highlight>
                  <a:schemeClr val="dk1"/>
                </a:highlight>
              </a:rPr>
              <a:t>).fork(logErr, alertSuccess)</a:t>
            </a:r>
            <a:endParaRPr sz="1600">
              <a:solidFill>
                <a:srgbClr val="99CF50"/>
              </a:solidFill>
              <a:highlight>
                <a:schemeClr val="dk1"/>
              </a:highlight>
            </a:endParaRPr>
          </a:p>
        </p:txBody>
      </p:sp>
      <p:sp>
        <p:nvSpPr>
          <p:cNvPr id="916" name="Shape 9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Monads</a:t>
            </a:r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Shape 9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Monads</a:t>
            </a:r>
            <a:endParaRPr/>
          </a:p>
        </p:txBody>
      </p:sp>
      <p:sp>
        <p:nvSpPr>
          <p:cNvPr id="922" name="Shape 922"/>
          <p:cNvSpPr txBox="1"/>
          <p:nvPr/>
        </p:nvSpPr>
        <p:spPr>
          <a:xfrm>
            <a:off x="457200" y="1973300"/>
            <a:ext cx="8439300" cy="23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89BDFF"/>
                </a:solidFill>
                <a:highlight>
                  <a:schemeClr val="dk1"/>
                </a:highlight>
              </a:rPr>
              <a:t>chain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function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(f) {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return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compose(mjoin, map(f))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}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a.k.a: flatMap, bind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AEAEAE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Shape 927"/>
          <p:cNvSpPr txBox="1"/>
          <p:nvPr/>
        </p:nvSpPr>
        <p:spPr>
          <a:xfrm>
            <a:off x="167275" y="1135100"/>
            <a:ext cx="8976600" cy="38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700">
                <a:solidFill>
                  <a:srgbClr val="F8F8F8"/>
                </a:solidFill>
                <a:highlight>
                  <a:schemeClr val="dk1"/>
                </a:highlight>
              </a:rPr>
              <a:t> sendToServer </a:t>
            </a:r>
            <a:r>
              <a:rPr lang="en" sz="17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700">
                <a:solidFill>
                  <a:srgbClr val="F8F8F8"/>
                </a:solidFill>
                <a:highlight>
                  <a:schemeClr val="dk1"/>
                </a:highlight>
              </a:rPr>
              <a:t> httpGet(</a:t>
            </a:r>
            <a:r>
              <a:rPr lang="en" sz="1700">
                <a:solidFill>
                  <a:srgbClr val="65B042"/>
                </a:solidFill>
                <a:highlight>
                  <a:schemeClr val="dk1"/>
                </a:highlight>
              </a:rPr>
              <a:t>'/upload'</a:t>
            </a:r>
            <a:r>
              <a:rPr lang="en" sz="1700">
                <a:solidFill>
                  <a:srgbClr val="F8F8F8"/>
                </a:solidFill>
                <a:highlight>
                  <a:schemeClr val="dk1"/>
                </a:highlight>
              </a:rPr>
              <a:t>)</a:t>
            </a:r>
            <a:br>
              <a:rPr lang="en" sz="17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7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700">
                <a:solidFill>
                  <a:srgbClr val="F8F8F8"/>
                </a:solidFill>
                <a:highlight>
                  <a:schemeClr val="dk1"/>
                </a:highlight>
              </a:rPr>
              <a:t> uploadFromFile </a:t>
            </a:r>
            <a:r>
              <a:rPr lang="en" sz="17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700">
                <a:solidFill>
                  <a:srgbClr val="F8F8F8"/>
                </a:solidFill>
                <a:highlight>
                  <a:schemeClr val="dk1"/>
                </a:highlight>
              </a:rPr>
              <a:t> compose(chain(sendToServer), chain(readFile), askUser)</a:t>
            </a:r>
            <a:br>
              <a:rPr lang="en" sz="1700">
                <a:solidFill>
                  <a:srgbClr val="F8F8F8"/>
                </a:solidFill>
                <a:highlight>
                  <a:schemeClr val="dk1"/>
                </a:highlight>
              </a:rPr>
            </a:br>
            <a:br>
              <a:rPr lang="en" sz="17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700">
                <a:solidFill>
                  <a:srgbClr val="F8F8F8"/>
                </a:solidFill>
                <a:highlight>
                  <a:schemeClr val="dk1"/>
                </a:highlight>
              </a:rPr>
              <a:t>uploadFromFile(</a:t>
            </a:r>
            <a:r>
              <a:rPr lang="en" sz="1700">
                <a:solidFill>
                  <a:srgbClr val="65B042"/>
                </a:solidFill>
                <a:highlight>
                  <a:schemeClr val="dk1"/>
                </a:highlight>
              </a:rPr>
              <a:t>'what file?'</a:t>
            </a:r>
            <a:r>
              <a:rPr lang="en" sz="1700">
                <a:solidFill>
                  <a:srgbClr val="F8F8F8"/>
                </a:solidFill>
                <a:highlight>
                  <a:schemeClr val="dk1"/>
                </a:highlight>
              </a:rPr>
              <a:t>).fork(logErr, alertSuccess)</a:t>
            </a:r>
            <a:endParaRPr sz="17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99CF50"/>
              </a:solidFill>
              <a:highlight>
                <a:schemeClr val="dk1"/>
              </a:highlight>
            </a:endParaRPr>
          </a:p>
        </p:txBody>
      </p:sp>
      <p:sp>
        <p:nvSpPr>
          <p:cNvPr id="928" name="Shape 9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Monads</a:t>
            </a:r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Shape 933"/>
          <p:cNvSpPr txBox="1"/>
          <p:nvPr/>
        </p:nvSpPr>
        <p:spPr>
          <a:xfrm>
            <a:off x="167275" y="1135100"/>
            <a:ext cx="8976600" cy="38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700">
                <a:solidFill>
                  <a:srgbClr val="F8F8F8"/>
                </a:solidFill>
                <a:highlight>
                  <a:schemeClr val="dk1"/>
                </a:highlight>
              </a:rPr>
              <a:t> sendToServer </a:t>
            </a:r>
            <a:r>
              <a:rPr lang="en" sz="17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700">
                <a:solidFill>
                  <a:srgbClr val="F8F8F8"/>
                </a:solidFill>
                <a:highlight>
                  <a:schemeClr val="dk1"/>
                </a:highlight>
              </a:rPr>
              <a:t> httpGet(</a:t>
            </a:r>
            <a:r>
              <a:rPr lang="en" sz="1700">
                <a:solidFill>
                  <a:srgbClr val="65B042"/>
                </a:solidFill>
                <a:highlight>
                  <a:schemeClr val="dk1"/>
                </a:highlight>
              </a:rPr>
              <a:t>'/upload'</a:t>
            </a:r>
            <a:r>
              <a:rPr lang="en" sz="1700">
                <a:solidFill>
                  <a:srgbClr val="F8F8F8"/>
                </a:solidFill>
                <a:highlight>
                  <a:schemeClr val="dk1"/>
                </a:highlight>
              </a:rPr>
              <a:t>)</a:t>
            </a:r>
            <a:endParaRPr sz="17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7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89BDFF"/>
                </a:solidFill>
                <a:highlight>
                  <a:schemeClr val="dk1"/>
                </a:highlight>
              </a:rPr>
              <a:t>uploadFromFile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function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(what) {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return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askUser(what).chain(readFile).chain(sendToServer);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}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7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700">
                <a:solidFill>
                  <a:srgbClr val="F8F8F8"/>
                </a:solidFill>
                <a:highlight>
                  <a:schemeClr val="dk1"/>
                </a:highlight>
              </a:rPr>
              <a:t>uploadFromFile(</a:t>
            </a:r>
            <a:r>
              <a:rPr lang="en" sz="1700">
                <a:solidFill>
                  <a:srgbClr val="65B042"/>
                </a:solidFill>
                <a:highlight>
                  <a:schemeClr val="dk1"/>
                </a:highlight>
              </a:rPr>
              <a:t>'what file?'</a:t>
            </a:r>
            <a:r>
              <a:rPr lang="en" sz="1700">
                <a:solidFill>
                  <a:srgbClr val="F8F8F8"/>
                </a:solidFill>
                <a:highlight>
                  <a:schemeClr val="dk1"/>
                </a:highlight>
              </a:rPr>
              <a:t>).fork(logErr, alertSuccess)</a:t>
            </a:r>
            <a:endParaRPr sz="17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99CF50"/>
              </a:solidFill>
              <a:highlight>
                <a:schemeClr val="dk1"/>
              </a:highlight>
            </a:endParaRPr>
          </a:p>
        </p:txBody>
      </p:sp>
      <p:sp>
        <p:nvSpPr>
          <p:cNvPr id="934" name="Shape 93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Monads</a:t>
            </a:r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Shape 9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Monads</a:t>
            </a:r>
            <a:endParaRPr/>
          </a:p>
        </p:txBody>
      </p:sp>
      <p:sp>
        <p:nvSpPr>
          <p:cNvPr id="940" name="Shape 940"/>
          <p:cNvSpPr txBox="1"/>
          <p:nvPr/>
        </p:nvSpPr>
        <p:spPr>
          <a:xfrm>
            <a:off x="457200" y="1479775"/>
            <a:ext cx="8439300" cy="30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9CF50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89BDFF"/>
                </a:solidFill>
                <a:highlight>
                  <a:schemeClr val="dk1"/>
                </a:highlight>
              </a:rPr>
              <a:t>chain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function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(f) {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return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compose(mjoin, map(f))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}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89BDFF"/>
                </a:solidFill>
                <a:highlight>
                  <a:schemeClr val="dk1"/>
                </a:highlight>
              </a:rPr>
              <a:t>mjoin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chain(id)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AEAEAE"/>
              </a:solidFill>
              <a:highlight>
                <a:schemeClr val="dk1"/>
              </a:highlight>
            </a:endParaRPr>
          </a:p>
        </p:txBody>
      </p:sp>
      <p:sp>
        <p:nvSpPr>
          <p:cNvPr id="941" name="Shape 941"/>
          <p:cNvSpPr txBox="1"/>
          <p:nvPr/>
        </p:nvSpPr>
        <p:spPr>
          <a:xfrm>
            <a:off x="6062650" y="4177175"/>
            <a:ext cx="3081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</a:rPr>
              <a:t>http://jsbin.com/woweg</a:t>
            </a:r>
            <a:endParaRPr>
              <a:solidFill>
                <a:srgbClr val="A4C2F4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A86E8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rgbClr val="FF0000"/>
                </a:solidFill>
              </a:rPr>
              <a:t>answers: http://jsbin.com/doroyomaya</a:t>
            </a:r>
            <a:endParaRPr sz="1100" u="sng">
              <a:solidFill>
                <a:srgbClr val="FF0000"/>
              </a:solidFill>
              <a:hlinkClick r:id="rId3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 u="sng">
              <a:solidFill>
                <a:srgbClr val="FF0000"/>
              </a:solidFill>
            </a:endParaRPr>
          </a:p>
        </p:txBody>
      </p:sp>
      <p:pic>
        <p:nvPicPr>
          <p:cNvPr descr="play.png" id="942" name="Shape 9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7650" y="3962088"/>
            <a:ext cx="1398472" cy="92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Shape 947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Monads</a:t>
            </a:r>
            <a:endParaRPr/>
          </a:p>
        </p:txBody>
      </p:sp>
      <p:pic>
        <p:nvPicPr>
          <p:cNvPr id="948" name="Shape 9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9513" y="905550"/>
            <a:ext cx="3672575" cy="39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Let’s play</a:t>
            </a:r>
            <a:r>
              <a:rPr lang="en"/>
              <a:t> pure or impure</a:t>
            </a:r>
            <a:endParaRPr/>
          </a:p>
        </p:txBody>
      </p:sp>
      <p:pic>
        <p:nvPicPr>
          <p:cNvPr descr="pitchfork.png"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8329" y="1924175"/>
            <a:ext cx="2276775" cy="321932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9CF50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function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89BDFF"/>
                </a:solidFill>
                <a:highlight>
                  <a:schemeClr val="dk1"/>
                </a:highlight>
              </a:rPr>
              <a:t>random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(m_w, m_z) {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 m_z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36969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*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(m_z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&amp;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65535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+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(m_z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&gt;&gt;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16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);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 m_w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18000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*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(m_w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&amp;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65535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+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(m_w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&gt;&gt;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16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);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return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(m_z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&lt;&lt;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16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+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m_w;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}</a:t>
            </a:r>
            <a:endParaRPr sz="1800">
              <a:solidFill>
                <a:srgbClr val="99CF50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Shape 9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Monad Laws</a:t>
            </a:r>
            <a:endParaRPr/>
          </a:p>
        </p:txBody>
      </p:sp>
      <p:sp>
        <p:nvSpPr>
          <p:cNvPr id="954" name="Shape 954"/>
          <p:cNvSpPr txBox="1"/>
          <p:nvPr>
            <p:ph idx="1" type="body"/>
          </p:nvPr>
        </p:nvSpPr>
        <p:spPr>
          <a:xfrm>
            <a:off x="242875" y="1646700"/>
            <a:ext cx="8229600" cy="24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compose(mjoin, fmap(g), mjoin, fmap(f))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mcompose(g, f)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AEAEAE"/>
              </a:solidFill>
              <a:highlight>
                <a:srgbClr val="0C1021"/>
              </a:highlight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9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Monad Laws</a:t>
            </a:r>
            <a:endParaRPr/>
          </a:p>
        </p:txBody>
      </p:sp>
      <p:sp>
        <p:nvSpPr>
          <p:cNvPr id="960" name="Shape 960"/>
          <p:cNvSpPr txBox="1"/>
          <p:nvPr>
            <p:ph idx="1" type="body"/>
          </p:nvPr>
        </p:nvSpPr>
        <p:spPr>
          <a:xfrm>
            <a:off x="457200" y="1326600"/>
            <a:ext cx="8229600" cy="34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AEAEAE"/>
                </a:solidFill>
                <a:highlight>
                  <a:srgbClr val="0C1021"/>
                </a:highlight>
              </a:rPr>
              <a:t>// left identity</a:t>
            </a:r>
            <a:b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  <a:t>mcompose(M, f)  </a:t>
            </a:r>
            <a:r>
              <a:rPr lang="en" sz="1800">
                <a:solidFill>
                  <a:srgbClr val="FBDE2D"/>
                </a:solidFill>
                <a:highlight>
                  <a:srgbClr val="0C1021"/>
                </a:highlight>
              </a:rPr>
              <a:t>==</a:t>
            </a:r>
            <a: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  <a:t> f</a:t>
            </a:r>
            <a:b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</a:br>
            <a:b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</a:br>
            <a:r>
              <a:rPr lang="en" sz="1800">
                <a:solidFill>
                  <a:srgbClr val="AEAEAE"/>
                </a:solidFill>
                <a:highlight>
                  <a:srgbClr val="0C1021"/>
                </a:highlight>
              </a:rPr>
              <a:t>// right identity</a:t>
            </a:r>
            <a:b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  <a:t>mcompose(f, M)  </a:t>
            </a:r>
            <a:r>
              <a:rPr lang="en" sz="1800">
                <a:solidFill>
                  <a:srgbClr val="FBDE2D"/>
                </a:solidFill>
                <a:highlight>
                  <a:srgbClr val="0C1021"/>
                </a:highlight>
              </a:rPr>
              <a:t>==</a:t>
            </a:r>
            <a: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  <a:t> f</a:t>
            </a:r>
            <a:b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</a:br>
            <a:b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</a:br>
            <a:r>
              <a:rPr lang="en" sz="1800">
                <a:solidFill>
                  <a:srgbClr val="AEAEAE"/>
                </a:solidFill>
                <a:highlight>
                  <a:srgbClr val="0C1021"/>
                </a:highlight>
              </a:rPr>
              <a:t>// associativity</a:t>
            </a:r>
            <a:b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  <a:t>mcompose(mcompose(f, g), h)  </a:t>
            </a:r>
            <a:r>
              <a:rPr lang="en" sz="1800">
                <a:solidFill>
                  <a:srgbClr val="FBDE2D"/>
                </a:solidFill>
                <a:highlight>
                  <a:srgbClr val="0C1021"/>
                </a:highlight>
              </a:rPr>
              <a:t>==</a:t>
            </a:r>
            <a: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  <a:t> mcompose(f, mcompose(g, h))</a:t>
            </a:r>
            <a:endParaRPr sz="1800">
              <a:solidFill>
                <a:srgbClr val="F8F8F8"/>
              </a:solidFill>
              <a:highlight>
                <a:srgbClr val="0C102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AEAEAE"/>
              </a:solidFill>
              <a:highlight>
                <a:srgbClr val="0C1021"/>
              </a:highlight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5" name="Shape 9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7050" y="985725"/>
            <a:ext cx="6667500" cy="44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Shape 96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Applicative Functor</a:t>
            </a:r>
            <a:endParaRPr/>
          </a:p>
        </p:txBody>
      </p:sp>
      <p:sp>
        <p:nvSpPr>
          <p:cNvPr id="967" name="Shape 967"/>
          <p:cNvSpPr txBox="1"/>
          <p:nvPr>
            <p:ph idx="1" type="body"/>
          </p:nvPr>
        </p:nvSpPr>
        <p:spPr>
          <a:xfrm>
            <a:off x="457200" y="1848325"/>
            <a:ext cx="8229600" cy="24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0C1021"/>
                </a:highlight>
              </a:rPr>
              <a:t>“Run full computations in a context”</a:t>
            </a:r>
            <a:endParaRPr sz="1800">
              <a:highlight>
                <a:srgbClr val="0C102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0C102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0C1021"/>
                </a:highlight>
              </a:rPr>
              <a:t>functions:  ap, liftA2, liftA..n</a:t>
            </a:r>
            <a:endParaRPr sz="1800">
              <a:highlight>
                <a:srgbClr val="0C1021"/>
              </a:highlight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Shape 9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Applicatives</a:t>
            </a:r>
            <a:endParaRPr/>
          </a:p>
        </p:txBody>
      </p:sp>
      <p:sp>
        <p:nvSpPr>
          <p:cNvPr id="973" name="Shape 973"/>
          <p:cNvSpPr txBox="1"/>
          <p:nvPr/>
        </p:nvSpPr>
        <p:spPr>
          <a:xfrm>
            <a:off x="457200" y="1960975"/>
            <a:ext cx="7516500" cy="26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map(</a:t>
            </a:r>
            <a:r>
              <a:rPr lang="en" sz="1800">
                <a:solidFill>
                  <a:srgbClr val="DAD085"/>
                </a:solidFill>
                <a:highlight>
                  <a:schemeClr val="dk1"/>
                </a:highlight>
              </a:rPr>
              <a:t>add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1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), Container(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2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//=&gt; Container(3)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map(</a:t>
            </a:r>
            <a:r>
              <a:rPr lang="en" sz="1800">
                <a:solidFill>
                  <a:srgbClr val="DAD085"/>
                </a:solidFill>
                <a:highlight>
                  <a:schemeClr val="dk1"/>
                </a:highlight>
              </a:rPr>
              <a:t>add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, Container(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2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//=&gt; Container(add(2))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Shape 978"/>
          <p:cNvSpPr txBox="1"/>
          <p:nvPr/>
        </p:nvSpPr>
        <p:spPr>
          <a:xfrm>
            <a:off x="457200" y="1135100"/>
            <a:ext cx="8439300" cy="38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ap :: A (a -&gt; b) -&gt; A a -&gt; A b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Pointed Functor + ap = Applicative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aka: &lt;*&gt;</a:t>
            </a:r>
            <a:endParaRPr sz="1800">
              <a:solidFill>
                <a:srgbClr val="F8F8F8"/>
              </a:solidFill>
              <a:highlight>
                <a:srgbClr val="0C102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</p:txBody>
      </p:sp>
      <p:sp>
        <p:nvSpPr>
          <p:cNvPr id="979" name="Shape 9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Applicatives</a:t>
            </a:r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 txBox="1"/>
          <p:nvPr/>
        </p:nvSpPr>
        <p:spPr>
          <a:xfrm>
            <a:off x="457200" y="1693625"/>
            <a:ext cx="7516500" cy="32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Container.of(f).ap(Container(x))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//=&gt; Container(f(x))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Container.of(f).ap(Container(x)).ap(Container(y))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//=&gt; Container(f(x, y))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endParaRPr i="1" sz="1800">
              <a:solidFill>
                <a:srgbClr val="AEAEAE"/>
              </a:solidFill>
              <a:highlight>
                <a:schemeClr val="dk1"/>
              </a:highlight>
            </a:endParaRPr>
          </a:p>
        </p:txBody>
      </p:sp>
      <p:sp>
        <p:nvSpPr>
          <p:cNvPr id="985" name="Shape 9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Applicatives</a:t>
            </a:r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Shape 9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Applicatives</a:t>
            </a:r>
            <a:endParaRPr/>
          </a:p>
        </p:txBody>
      </p:sp>
      <p:sp>
        <p:nvSpPr>
          <p:cNvPr id="991" name="Shape 991"/>
          <p:cNvSpPr txBox="1"/>
          <p:nvPr/>
        </p:nvSpPr>
        <p:spPr>
          <a:xfrm>
            <a:off x="457200" y="1287500"/>
            <a:ext cx="7516500" cy="29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Container.of(add).ap(Container(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1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)).ap(Container(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3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//=&gt; Container(4)</a:t>
            </a:r>
            <a:endParaRPr i="1" sz="1800">
              <a:solidFill>
                <a:srgbClr val="AEAEAE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Shape 9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Applicatives</a:t>
            </a:r>
            <a:endParaRPr/>
          </a:p>
        </p:txBody>
      </p:sp>
      <p:sp>
        <p:nvSpPr>
          <p:cNvPr id="997" name="Shape 997"/>
          <p:cNvSpPr txBox="1"/>
          <p:nvPr/>
        </p:nvSpPr>
        <p:spPr>
          <a:xfrm>
            <a:off x="457200" y="1135100"/>
            <a:ext cx="7516500" cy="38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Maybe.of(add).ap(Maybe(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1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)).ap(Maybe(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3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//=&gt; Maybe(4)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Maybe.of(add).ap(Maybe(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1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)).ap(Maybe(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null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//=&gt; Maybe(null)</a:t>
            </a:r>
            <a:endParaRPr i="1" sz="1800">
              <a:solidFill>
                <a:srgbClr val="AEAEAE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Shape 10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Applicatives</a:t>
            </a:r>
            <a:endParaRPr/>
          </a:p>
        </p:txBody>
      </p:sp>
      <p:sp>
        <p:nvSpPr>
          <p:cNvPr id="1003" name="Shape 1003"/>
          <p:cNvSpPr txBox="1"/>
          <p:nvPr/>
        </p:nvSpPr>
        <p:spPr>
          <a:xfrm>
            <a:off x="381000" y="1135100"/>
            <a:ext cx="9057900" cy="38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700">
                <a:solidFill>
                  <a:srgbClr val="F8F8F8"/>
                </a:solidFill>
                <a:highlight>
                  <a:schemeClr val="dk1"/>
                </a:highlight>
              </a:rPr>
              <a:t> loadPage </a:t>
            </a:r>
            <a:r>
              <a:rPr lang="en" sz="17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700">
                <a:solidFill>
                  <a:srgbClr val="F8F8F8"/>
                </a:solidFill>
                <a:highlight>
                  <a:schemeClr val="dk1"/>
                </a:highlight>
              </a:rPr>
              <a:t> _.curry(</a:t>
            </a:r>
            <a:r>
              <a:rPr lang="en" sz="1700">
                <a:solidFill>
                  <a:srgbClr val="99CF50"/>
                </a:solidFill>
                <a:highlight>
                  <a:schemeClr val="dk1"/>
                </a:highlight>
              </a:rPr>
              <a:t>function</a:t>
            </a:r>
            <a:r>
              <a:rPr lang="en" sz="1700">
                <a:solidFill>
                  <a:srgbClr val="F8F8F8"/>
                </a:solidFill>
                <a:highlight>
                  <a:schemeClr val="dk1"/>
                </a:highlight>
              </a:rPr>
              <a:t>(products, reviews){ render(products.zip(reviews) })</a:t>
            </a:r>
            <a:endParaRPr sz="17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7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700">
                <a:solidFill>
                  <a:srgbClr val="F8F8F8"/>
                </a:solidFill>
                <a:highlight>
                  <a:schemeClr val="dk1"/>
                </a:highlight>
              </a:rPr>
              <a:t>Future.of(loadPage).ap(Api.get(</a:t>
            </a:r>
            <a:r>
              <a:rPr lang="en" sz="1700">
                <a:solidFill>
                  <a:srgbClr val="65B042"/>
                </a:solidFill>
                <a:highlight>
                  <a:schemeClr val="dk1"/>
                </a:highlight>
              </a:rPr>
              <a:t>'/products'</a:t>
            </a:r>
            <a:r>
              <a:rPr lang="en" sz="1700">
                <a:solidFill>
                  <a:srgbClr val="F8F8F8"/>
                </a:solidFill>
                <a:highlight>
                  <a:schemeClr val="dk1"/>
                </a:highlight>
              </a:rPr>
              <a:t>)).ap(Api.get(</a:t>
            </a:r>
            <a:r>
              <a:rPr lang="en" sz="1700">
                <a:solidFill>
                  <a:srgbClr val="65B042"/>
                </a:solidFill>
                <a:highlight>
                  <a:schemeClr val="dk1"/>
                </a:highlight>
              </a:rPr>
              <a:t>'/reviews'</a:t>
            </a:r>
            <a:r>
              <a:rPr lang="en" sz="1700">
                <a:solidFill>
                  <a:srgbClr val="F8F8F8"/>
                </a:solidFill>
                <a:highlight>
                  <a:schemeClr val="dk1"/>
                </a:highlight>
              </a:rPr>
              <a:t>))</a:t>
            </a:r>
            <a:endParaRPr sz="17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AEAEAE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Shape 10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Applicatives</a:t>
            </a:r>
            <a:endParaRPr/>
          </a:p>
        </p:txBody>
      </p:sp>
      <p:sp>
        <p:nvSpPr>
          <p:cNvPr id="1009" name="Shape 1009"/>
          <p:cNvSpPr txBox="1"/>
          <p:nvPr/>
        </p:nvSpPr>
        <p:spPr>
          <a:xfrm>
            <a:off x="457200" y="1135100"/>
            <a:ext cx="7982700" cy="38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showLoaded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_.curry(</a:t>
            </a: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function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(tweetbtn, fbbtn){ alert(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'Done!'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 })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EventStream.of(showLoaded).ap(tweet_btn.on(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'load’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)).ap(fb_btn.on(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'load’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))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AEAEAE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Let’s play</a:t>
            </a:r>
            <a:r>
              <a:rPr lang="en"/>
              <a:t> pure or impure</a:t>
            </a:r>
            <a:endParaRPr/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99CF50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function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89BDFF"/>
                </a:solidFill>
                <a:highlight>
                  <a:schemeClr val="dk1"/>
                </a:highlight>
              </a:rPr>
              <a:t>chattyAdd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(a, b, console) {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 </a:t>
            </a: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c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a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+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b;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 </a:t>
            </a:r>
            <a:r>
              <a:rPr lang="en" sz="1800" u="sng">
                <a:solidFill>
                  <a:srgbClr val="F8F8F8"/>
                </a:solidFill>
                <a:highlight>
                  <a:schemeClr val="dk1"/>
                </a:highlight>
              </a:rPr>
              <a:t>console</a:t>
            </a:r>
            <a:r>
              <a:rPr lang="en" sz="1800">
                <a:solidFill>
                  <a:srgbClr val="DAD085"/>
                </a:solidFill>
                <a:highlight>
                  <a:schemeClr val="dk1"/>
                </a:highlight>
              </a:rPr>
              <a:t>.log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(a, 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'+'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, b, 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'='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, c);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return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c;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}</a:t>
            </a:r>
            <a:endParaRPr sz="1800">
              <a:solidFill>
                <a:srgbClr val="99CF50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Shape 10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Applicatives</a:t>
            </a:r>
            <a:endParaRPr/>
          </a:p>
        </p:txBody>
      </p:sp>
      <p:sp>
        <p:nvSpPr>
          <p:cNvPr id="1015" name="Shape 1015"/>
          <p:cNvSpPr txBox="1"/>
          <p:nvPr/>
        </p:nvSpPr>
        <p:spPr>
          <a:xfrm>
            <a:off x="457200" y="1063375"/>
            <a:ext cx="75165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getVal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compose(Maybe, pluck(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'value'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), </a:t>
            </a:r>
            <a:r>
              <a:rPr lang="en" sz="1800">
                <a:solidFill>
                  <a:srgbClr val="9B859D"/>
                </a:solidFill>
                <a:highlight>
                  <a:schemeClr val="dk1"/>
                </a:highlight>
              </a:rPr>
              <a:t>document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.querySelector)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save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_.curry(</a:t>
            </a: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function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(email, pass){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return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User(email, pass) })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Maybe.of(save).ap(getVal(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'#email'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)).ap(getVal(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'#password'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//=&gt; Maybe(user)</a:t>
            </a:r>
            <a:endParaRPr i="1" sz="1800">
              <a:solidFill>
                <a:srgbClr val="AEAEAE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Shape 10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Applicatives</a:t>
            </a:r>
            <a:endParaRPr/>
          </a:p>
        </p:txBody>
      </p:sp>
      <p:sp>
        <p:nvSpPr>
          <p:cNvPr id="1021" name="Shape 1021"/>
          <p:cNvSpPr txBox="1"/>
          <p:nvPr/>
        </p:nvSpPr>
        <p:spPr>
          <a:xfrm>
            <a:off x="457200" y="1063375"/>
            <a:ext cx="75165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getVal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compose(Maybe, pluck(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'value'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), </a:t>
            </a:r>
            <a:r>
              <a:rPr lang="en" sz="1800">
                <a:solidFill>
                  <a:srgbClr val="9B859D"/>
                </a:solidFill>
                <a:highlight>
                  <a:schemeClr val="dk1"/>
                </a:highlight>
              </a:rPr>
              <a:t>document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.querySelector)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save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_.curry(</a:t>
            </a: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function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(email, pass){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return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User(email, pass) })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liftA2(save, getVal(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'#email'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), getVal(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'#password'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//=&gt; Maybe(user)</a:t>
            </a:r>
            <a:endParaRPr i="1" sz="1800">
              <a:solidFill>
                <a:srgbClr val="AEAEAE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102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Applicatives</a:t>
            </a:r>
            <a:endParaRPr/>
          </a:p>
        </p:txBody>
      </p:sp>
      <p:sp>
        <p:nvSpPr>
          <p:cNvPr id="1027" name="Shape 1027"/>
          <p:cNvSpPr txBox="1"/>
          <p:nvPr/>
        </p:nvSpPr>
        <p:spPr>
          <a:xfrm>
            <a:off x="457200" y="1063375"/>
            <a:ext cx="75165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getVal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compose(Maybe, pluck(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'value'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), </a:t>
            </a:r>
            <a:r>
              <a:rPr lang="en" sz="1800">
                <a:solidFill>
                  <a:srgbClr val="9B859D"/>
                </a:solidFill>
                <a:highlight>
                  <a:schemeClr val="dk1"/>
                </a:highlight>
              </a:rPr>
              <a:t>document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.querySelector)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save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_.curry(</a:t>
            </a: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function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(nm, em, pass){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return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User(nm, em, pass) })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liftA3(save,  getVal(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'#name'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),  getVal(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'#email'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), getVal(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'#password'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//=&gt; Maybe(user)</a:t>
            </a:r>
            <a:endParaRPr i="1" sz="1800">
              <a:solidFill>
                <a:srgbClr val="AEAEAE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Shape 1032"/>
          <p:cNvSpPr txBox="1"/>
          <p:nvPr/>
        </p:nvSpPr>
        <p:spPr>
          <a:xfrm>
            <a:off x="457200" y="1135100"/>
            <a:ext cx="8439300" cy="38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loadPage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_.curry(</a:t>
            </a: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function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(ships, orders, receipts){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return 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render(ships, orders, receipts)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})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liftA3(loadPage, http.get(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'/shipments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), http.get(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'/orders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), http.get(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'/receipts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))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//=&gt; Future(Dom)</a:t>
            </a:r>
            <a:endParaRPr i="1" sz="1800">
              <a:solidFill>
                <a:srgbClr val="AEAEAE"/>
              </a:solidFill>
              <a:highlight>
                <a:schemeClr val="dk1"/>
              </a:highlight>
            </a:endParaRPr>
          </a:p>
        </p:txBody>
      </p:sp>
      <p:sp>
        <p:nvSpPr>
          <p:cNvPr id="1033" name="Shape 103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Applicatives</a:t>
            </a:r>
            <a:endParaRPr/>
          </a:p>
        </p:txBody>
      </p:sp>
      <p:sp>
        <p:nvSpPr>
          <p:cNvPr id="1034" name="Shape 1034"/>
          <p:cNvSpPr txBox="1"/>
          <p:nvPr/>
        </p:nvSpPr>
        <p:spPr>
          <a:xfrm>
            <a:off x="6062650" y="4177175"/>
            <a:ext cx="296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</a:rPr>
              <a:t>http://jsbin.com/perutuyijo/1</a:t>
            </a:r>
            <a:endParaRPr>
              <a:solidFill>
                <a:srgbClr val="A4C2F4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A86E8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rgbClr val="FF0000"/>
                </a:solidFill>
              </a:rPr>
              <a:t>answers: http://jsbin.com/rusacuqidu/1</a:t>
            </a:r>
            <a:endParaRPr sz="1100" u="sng">
              <a:solidFill>
                <a:srgbClr val="FF0000"/>
              </a:solidFill>
              <a:hlinkClick r:id="rId3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 u="sng">
              <a:solidFill>
                <a:srgbClr val="FF0000"/>
              </a:solidFill>
            </a:endParaRPr>
          </a:p>
        </p:txBody>
      </p:sp>
      <p:pic>
        <p:nvPicPr>
          <p:cNvPr descr="play.png" id="1035" name="Shape 10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7650" y="3962088"/>
            <a:ext cx="1398472" cy="92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 txBox="1"/>
          <p:nvPr>
            <p:ph idx="1" type="body"/>
          </p:nvPr>
        </p:nvSpPr>
        <p:spPr>
          <a:xfrm>
            <a:off x="457200" y="1291975"/>
            <a:ext cx="8229600" cy="42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EAEAE"/>
                </a:solidFill>
                <a:highlight>
                  <a:srgbClr val="0C1021"/>
                </a:highlight>
              </a:rPr>
              <a:t>// identity</a:t>
            </a:r>
            <a:b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  <a:t>A(id).ap(m) </a:t>
            </a:r>
            <a:r>
              <a:rPr lang="en" sz="1800">
                <a:solidFill>
                  <a:srgbClr val="FBDE2D"/>
                </a:solidFill>
                <a:highlight>
                  <a:srgbClr val="0C1021"/>
                </a:highlight>
              </a:rPr>
              <a:t>==</a:t>
            </a:r>
            <a: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  <a:t> m</a:t>
            </a:r>
            <a:b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</a:br>
            <a:r>
              <a:rPr lang="en" sz="1800">
                <a:solidFill>
                  <a:srgbClr val="AEAEAE"/>
                </a:solidFill>
                <a:highlight>
                  <a:srgbClr val="0C1021"/>
                </a:highlight>
              </a:rPr>
              <a:t>// composition</a:t>
            </a:r>
            <a:endParaRPr sz="1800">
              <a:solidFill>
                <a:srgbClr val="AEAEAE"/>
              </a:solidFill>
              <a:highlight>
                <a:srgbClr val="0C102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  <a:t>A(compose).ap(f).ap(g).ap(w) </a:t>
            </a:r>
            <a:r>
              <a:rPr lang="en" sz="1800">
                <a:solidFill>
                  <a:srgbClr val="FBDE2D"/>
                </a:solidFill>
                <a:highlight>
                  <a:srgbClr val="0C1021"/>
                </a:highlight>
              </a:rPr>
              <a:t>== </a:t>
            </a:r>
            <a: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  <a:t>f.ap(g.ap(w)))</a:t>
            </a:r>
            <a:b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</a:br>
            <a:r>
              <a:rPr lang="en" sz="1800">
                <a:solidFill>
                  <a:srgbClr val="AEAEAE"/>
                </a:solidFill>
                <a:highlight>
                  <a:srgbClr val="0C1021"/>
                </a:highlight>
              </a:rPr>
              <a:t>// homomorphism</a:t>
            </a:r>
            <a:b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  <a:t>A(f).ap(A(x)) </a:t>
            </a:r>
            <a:r>
              <a:rPr lang="en" sz="1800">
                <a:solidFill>
                  <a:srgbClr val="FBDE2D"/>
                </a:solidFill>
                <a:highlight>
                  <a:srgbClr val="0C1021"/>
                </a:highlight>
              </a:rPr>
              <a:t>==</a:t>
            </a:r>
            <a: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  <a:t> A(f(x))</a:t>
            </a:r>
            <a:b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</a:br>
            <a:r>
              <a:rPr lang="en" sz="1800">
                <a:solidFill>
                  <a:srgbClr val="AEAEAE"/>
                </a:solidFill>
                <a:highlight>
                  <a:srgbClr val="0C1021"/>
                </a:highlight>
              </a:rPr>
              <a:t>// interchange</a:t>
            </a:r>
            <a:b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  <a:t>u.ap(A(y)) </a:t>
            </a:r>
            <a:r>
              <a:rPr lang="en" sz="1800">
                <a:solidFill>
                  <a:srgbClr val="FBDE2D"/>
                </a:solidFill>
                <a:highlight>
                  <a:srgbClr val="0C1021"/>
                </a:highlight>
              </a:rPr>
              <a:t>==</a:t>
            </a:r>
            <a: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  <a:t> A(</a:t>
            </a:r>
            <a:r>
              <a:rPr lang="en" sz="1800">
                <a:solidFill>
                  <a:srgbClr val="FBDE2D"/>
                </a:solidFill>
                <a:highlight>
                  <a:srgbClr val="0C1021"/>
                </a:highlight>
              </a:rPr>
              <a:t>function</a:t>
            </a:r>
            <a: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  <a:t>(f) { </a:t>
            </a:r>
            <a:r>
              <a:rPr lang="en" sz="1800">
                <a:solidFill>
                  <a:srgbClr val="FBDE2D"/>
                </a:solidFill>
                <a:highlight>
                  <a:srgbClr val="0C1021"/>
                </a:highlight>
              </a:rPr>
              <a:t>return</a:t>
            </a:r>
            <a: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  <a:t> f(y) }).ap(u)</a:t>
            </a:r>
            <a:endParaRPr sz="1800">
              <a:solidFill>
                <a:srgbClr val="F8F8F8"/>
              </a:solidFill>
              <a:highlight>
                <a:srgbClr val="0C102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AEAEAE"/>
              </a:solidFill>
              <a:highlight>
                <a:srgbClr val="0C1021"/>
              </a:highlight>
            </a:endParaRPr>
          </a:p>
        </p:txBody>
      </p:sp>
      <p:sp>
        <p:nvSpPr>
          <p:cNvPr id="1041" name="Shape 104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Applicative Laws</a:t>
            </a:r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Shape 10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Category Laws</a:t>
            </a:r>
            <a:endParaRPr/>
          </a:p>
        </p:txBody>
      </p:sp>
      <p:sp>
        <p:nvSpPr>
          <p:cNvPr id="1047" name="Shape 1047"/>
          <p:cNvSpPr txBox="1"/>
          <p:nvPr>
            <p:ph idx="1" type="body"/>
          </p:nvPr>
        </p:nvSpPr>
        <p:spPr>
          <a:xfrm>
            <a:off x="457200" y="1326600"/>
            <a:ext cx="8229600" cy="34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AEAEAE"/>
                </a:solidFill>
                <a:highlight>
                  <a:srgbClr val="0C1021"/>
                </a:highlight>
              </a:rPr>
              <a:t>// left identity</a:t>
            </a:r>
            <a:b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  <a:t>compose(id, f)  </a:t>
            </a:r>
            <a:r>
              <a:rPr lang="en" sz="1800">
                <a:solidFill>
                  <a:srgbClr val="FBDE2D"/>
                </a:solidFill>
                <a:highlight>
                  <a:srgbClr val="0C1021"/>
                </a:highlight>
              </a:rPr>
              <a:t>==</a:t>
            </a:r>
            <a: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  <a:t> f</a:t>
            </a:r>
            <a:b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</a:br>
            <a:b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</a:br>
            <a:r>
              <a:rPr lang="en" sz="1800">
                <a:solidFill>
                  <a:srgbClr val="AEAEAE"/>
                </a:solidFill>
                <a:highlight>
                  <a:srgbClr val="0C1021"/>
                </a:highlight>
              </a:rPr>
              <a:t>// right identity</a:t>
            </a:r>
            <a:b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  <a:t>compose(f, id)  </a:t>
            </a:r>
            <a:r>
              <a:rPr lang="en" sz="1800">
                <a:solidFill>
                  <a:srgbClr val="FBDE2D"/>
                </a:solidFill>
                <a:highlight>
                  <a:srgbClr val="0C1021"/>
                </a:highlight>
              </a:rPr>
              <a:t>==</a:t>
            </a:r>
            <a: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  <a:t> f</a:t>
            </a:r>
            <a:b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</a:br>
            <a:b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</a:br>
            <a:r>
              <a:rPr lang="en" sz="1800">
                <a:solidFill>
                  <a:srgbClr val="AEAEAE"/>
                </a:solidFill>
                <a:highlight>
                  <a:srgbClr val="0C1021"/>
                </a:highlight>
              </a:rPr>
              <a:t>// associativity</a:t>
            </a:r>
            <a:b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  <a:t>compose(compose(f, g), h)  </a:t>
            </a:r>
            <a:r>
              <a:rPr lang="en" sz="1800">
                <a:solidFill>
                  <a:srgbClr val="FBDE2D"/>
                </a:solidFill>
                <a:highlight>
                  <a:srgbClr val="0C1021"/>
                </a:highlight>
              </a:rPr>
              <a:t>==</a:t>
            </a:r>
            <a: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  <a:t> compose(f, compose(g, h))</a:t>
            </a:r>
            <a:endParaRPr sz="1800">
              <a:solidFill>
                <a:srgbClr val="F8F8F8"/>
              </a:solidFill>
              <a:highlight>
                <a:srgbClr val="0C102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AEAEAE"/>
              </a:solidFill>
              <a:highlight>
                <a:srgbClr val="0C1021"/>
              </a:highlight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Shape 10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Monoid Laws</a:t>
            </a:r>
            <a:endParaRPr/>
          </a:p>
        </p:txBody>
      </p:sp>
      <p:sp>
        <p:nvSpPr>
          <p:cNvPr id="1053" name="Shape 1053"/>
          <p:cNvSpPr txBox="1"/>
          <p:nvPr>
            <p:ph idx="1" type="body"/>
          </p:nvPr>
        </p:nvSpPr>
        <p:spPr>
          <a:xfrm>
            <a:off x="457200" y="1326600"/>
            <a:ext cx="8229600" cy="34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AEAEAE"/>
                </a:solidFill>
                <a:highlight>
                  <a:srgbClr val="0C1021"/>
                </a:highlight>
              </a:rPr>
              <a:t>// left identity</a:t>
            </a:r>
            <a:b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  <a:t>concat(empty, x) </a:t>
            </a:r>
            <a:r>
              <a:rPr lang="en" sz="1800">
                <a:solidFill>
                  <a:srgbClr val="FBDE2D"/>
                </a:solidFill>
                <a:highlight>
                  <a:srgbClr val="0C1021"/>
                </a:highlight>
              </a:rPr>
              <a:t>==</a:t>
            </a:r>
            <a: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  <a:t> x</a:t>
            </a:r>
            <a:b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</a:br>
            <a:b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</a:br>
            <a:r>
              <a:rPr lang="en" sz="1800">
                <a:solidFill>
                  <a:srgbClr val="AEAEAE"/>
                </a:solidFill>
                <a:highlight>
                  <a:srgbClr val="0C1021"/>
                </a:highlight>
              </a:rPr>
              <a:t>// right identity</a:t>
            </a:r>
            <a:b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  <a:t>concat(x, empty) </a:t>
            </a:r>
            <a:r>
              <a:rPr lang="en" sz="1800">
                <a:solidFill>
                  <a:srgbClr val="FBDE2D"/>
                </a:solidFill>
                <a:highlight>
                  <a:srgbClr val="0C1021"/>
                </a:highlight>
              </a:rPr>
              <a:t>==</a:t>
            </a:r>
            <a: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  <a:t> x</a:t>
            </a:r>
            <a:b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</a:br>
            <a:b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</a:br>
            <a:r>
              <a:rPr lang="en" sz="1800">
                <a:solidFill>
                  <a:srgbClr val="AEAEAE"/>
                </a:solidFill>
                <a:highlight>
                  <a:srgbClr val="0C1021"/>
                </a:highlight>
              </a:rPr>
              <a:t>// associativity</a:t>
            </a:r>
            <a:b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  <a:t>concat(concat(x, y), z) </a:t>
            </a:r>
            <a:r>
              <a:rPr lang="en" sz="1800">
                <a:solidFill>
                  <a:srgbClr val="FBDE2D"/>
                </a:solidFill>
                <a:highlight>
                  <a:srgbClr val="0C1021"/>
                </a:highlight>
              </a:rPr>
              <a:t>==</a:t>
            </a:r>
            <a: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  <a:t> concat(x, concat(y, z))</a:t>
            </a:r>
            <a:endParaRPr sz="1800">
              <a:solidFill>
                <a:srgbClr val="F8F8F8"/>
              </a:solidFill>
              <a:highlight>
                <a:srgbClr val="0C102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BDE2D"/>
              </a:solidFill>
              <a:highlight>
                <a:srgbClr val="0C1021"/>
              </a:highlight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Shape 10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Monad Laws</a:t>
            </a:r>
            <a:endParaRPr/>
          </a:p>
        </p:txBody>
      </p:sp>
      <p:sp>
        <p:nvSpPr>
          <p:cNvPr id="1059" name="Shape 1059"/>
          <p:cNvSpPr txBox="1"/>
          <p:nvPr>
            <p:ph idx="1" type="body"/>
          </p:nvPr>
        </p:nvSpPr>
        <p:spPr>
          <a:xfrm>
            <a:off x="457200" y="1326600"/>
            <a:ext cx="8229600" cy="34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AEAEAE"/>
                </a:solidFill>
                <a:highlight>
                  <a:srgbClr val="0C1021"/>
                </a:highlight>
              </a:rPr>
              <a:t>// left identity</a:t>
            </a:r>
            <a:b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  <a:t>mcompose(M, f)  </a:t>
            </a:r>
            <a:r>
              <a:rPr lang="en" sz="1800">
                <a:solidFill>
                  <a:srgbClr val="FBDE2D"/>
                </a:solidFill>
                <a:highlight>
                  <a:srgbClr val="0C1021"/>
                </a:highlight>
              </a:rPr>
              <a:t>==</a:t>
            </a:r>
            <a: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  <a:t> f</a:t>
            </a:r>
            <a:b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</a:br>
            <a:b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</a:br>
            <a:r>
              <a:rPr lang="en" sz="1800">
                <a:solidFill>
                  <a:srgbClr val="AEAEAE"/>
                </a:solidFill>
                <a:highlight>
                  <a:srgbClr val="0C1021"/>
                </a:highlight>
              </a:rPr>
              <a:t>// right identity</a:t>
            </a:r>
            <a:b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  <a:t>mcompose(f, M)  </a:t>
            </a:r>
            <a:r>
              <a:rPr lang="en" sz="1800">
                <a:solidFill>
                  <a:srgbClr val="FBDE2D"/>
                </a:solidFill>
                <a:highlight>
                  <a:srgbClr val="0C1021"/>
                </a:highlight>
              </a:rPr>
              <a:t>==</a:t>
            </a:r>
            <a: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  <a:t> f</a:t>
            </a:r>
            <a:b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</a:br>
            <a:b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</a:br>
            <a:r>
              <a:rPr lang="en" sz="1800">
                <a:solidFill>
                  <a:srgbClr val="AEAEAE"/>
                </a:solidFill>
                <a:highlight>
                  <a:srgbClr val="0C1021"/>
                </a:highlight>
              </a:rPr>
              <a:t>// associativity</a:t>
            </a:r>
            <a:b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  <a:t>mcompose(mcompose(f, g), h)  </a:t>
            </a:r>
            <a:r>
              <a:rPr lang="en" sz="1800">
                <a:solidFill>
                  <a:srgbClr val="FBDE2D"/>
                </a:solidFill>
                <a:highlight>
                  <a:srgbClr val="0C1021"/>
                </a:highlight>
              </a:rPr>
              <a:t>==</a:t>
            </a:r>
            <a: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  <a:t> mcompose(f, mcompose(g, h))</a:t>
            </a:r>
            <a:endParaRPr sz="1800">
              <a:solidFill>
                <a:srgbClr val="F8F8F8"/>
              </a:solidFill>
              <a:highlight>
                <a:srgbClr val="0C102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AEAEAE"/>
              </a:solidFill>
              <a:highlight>
                <a:srgbClr val="0C1021"/>
              </a:highlight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Shape 1064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Fantasy Land</a:t>
            </a:r>
            <a:endParaRPr/>
          </a:p>
        </p:txBody>
      </p:sp>
      <p:pic>
        <p:nvPicPr>
          <p:cNvPr id="1065" name="Shape 10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1124650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Shape 1070"/>
          <p:cNvSpPr txBox="1"/>
          <p:nvPr>
            <p:ph type="title"/>
          </p:nvPr>
        </p:nvSpPr>
        <p:spPr>
          <a:xfrm>
            <a:off x="457200" y="205975"/>
            <a:ext cx="4102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of Part II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1071" name="Shape 1071"/>
          <p:cNvSpPr txBox="1"/>
          <p:nvPr>
            <p:ph type="title"/>
          </p:nvPr>
        </p:nvSpPr>
        <p:spPr>
          <a:xfrm>
            <a:off x="4560000" y="205975"/>
            <a:ext cx="4102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The Voyage</a:t>
            </a:r>
            <a:endParaRPr>
              <a:solidFill>
                <a:srgbClr val="B7B7B7"/>
              </a:solidFill>
            </a:endParaRPr>
          </a:p>
        </p:txBody>
      </p:sp>
      <p:pic>
        <p:nvPicPr>
          <p:cNvPr descr="boats.jpg" id="1072" name="Shape 10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225" y="1220825"/>
            <a:ext cx="5455551" cy="36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separate </a:t>
            </a:r>
            <a:r>
              <a:rPr lang="en">
                <a:solidFill>
                  <a:schemeClr val="lt2"/>
                </a:solidFill>
              </a:rPr>
              <a:t>functions from rules</a:t>
            </a:r>
            <a:endParaRPr/>
          </a:p>
        </p:txBody>
      </p:sp>
      <p:pic>
        <p:nvPicPr>
          <p:cNvPr descr="digital.jpg"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8713" y="1063375"/>
            <a:ext cx="5726575" cy="323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>
            <p:ph type="title"/>
          </p:nvPr>
        </p:nvSpPr>
        <p:spPr>
          <a:xfrm>
            <a:off x="457200" y="4168379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functions are nouns</a:t>
            </a:r>
            <a:endParaRPr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Shape 1077"/>
          <p:cNvSpPr txBox="1"/>
          <p:nvPr>
            <p:ph type="title"/>
          </p:nvPr>
        </p:nvSpPr>
        <p:spPr>
          <a:xfrm>
            <a:off x="4542300" y="205975"/>
            <a:ext cx="41445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Congratulations!</a:t>
            </a:r>
            <a:endParaRPr/>
          </a:p>
        </p:txBody>
      </p:sp>
      <p:sp>
        <p:nvSpPr>
          <p:cNvPr id="1078" name="Shape 1078"/>
          <p:cNvSpPr txBox="1"/>
          <p:nvPr>
            <p:ph idx="1" type="body"/>
          </p:nvPr>
        </p:nvSpPr>
        <p:spPr>
          <a:xfrm>
            <a:off x="4542300" y="1770175"/>
            <a:ext cx="4144500" cy="31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You’re a pioneer.</a:t>
            </a:r>
            <a:endParaRPr>
              <a:solidFill>
                <a:srgbClr val="B7B7B7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These techniques are new to the JavaScript ecosystem.</a:t>
            </a:r>
            <a:endParaRPr>
              <a:solidFill>
                <a:srgbClr val="B7B7B7"/>
              </a:solidFill>
            </a:endParaRPr>
          </a:p>
        </p:txBody>
      </p:sp>
      <p:pic>
        <p:nvPicPr>
          <p:cNvPr descr="pioneer.jpg" id="1079" name="Shape 10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" y="0"/>
            <a:ext cx="357131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Shape 1084"/>
          <p:cNvSpPr txBox="1"/>
          <p:nvPr>
            <p:ph type="title"/>
          </p:nvPr>
        </p:nvSpPr>
        <p:spPr>
          <a:xfrm>
            <a:off x="457200" y="-9882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Libraries are Evolving</a:t>
            </a:r>
            <a:endParaRPr/>
          </a:p>
        </p:txBody>
      </p:sp>
      <p:sp>
        <p:nvSpPr>
          <p:cNvPr id="1085" name="Shape 1085"/>
          <p:cNvSpPr txBox="1"/>
          <p:nvPr>
            <p:ph idx="1" type="body"/>
          </p:nvPr>
        </p:nvSpPr>
        <p:spPr>
          <a:xfrm>
            <a:off x="457200" y="714375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We’ll combine the best ones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• CrossEye / ramda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• baconjs / bacon.js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• fantasyland / fantasy-io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• DrBoolean / pointfree-fantasy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• folktale / data.either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https://github.com/DrBoolean/hardcorejs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https://vimeo.com/97575933</a:t>
            </a:r>
            <a:endParaRPr/>
          </a:p>
        </p:txBody>
      </p:sp>
      <p:pic>
        <p:nvPicPr>
          <p:cNvPr descr="octocat.png" id="1086" name="Shape 10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9575" y="1143000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separate </a:t>
            </a:r>
            <a:r>
              <a:rPr lang="en">
                <a:solidFill>
                  <a:schemeClr val="lt2"/>
                </a:solidFill>
              </a:rPr>
              <a:t>functions from rules</a:t>
            </a:r>
            <a:endParaRPr/>
          </a:p>
        </p:txBody>
      </p:sp>
      <p:graphicFrame>
        <p:nvGraphicFramePr>
          <p:cNvPr id="152" name="Shape 152"/>
          <p:cNvGraphicFramePr/>
          <p:nvPr/>
        </p:nvGraphicFramePr>
        <p:xfrm>
          <a:off x="989050" y="362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{229259DF-B5FF-4ADD-8D05-11D3CD78AB7B}</a:tableStyleId>
              </a:tblPr>
              <a:tblGrid>
                <a:gridCol w="3848875"/>
                <a:gridCol w="38488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</a:rPr>
                        <a:t>strings</a:t>
                      </a:r>
                      <a:endParaRPr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A84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8cab5c3f5106aa48299dec51e77921ad</a:t>
                      </a:r>
                      <a:endParaRPr>
                        <a:solidFill>
                          <a:srgbClr val="6AA84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</a:rPr>
                        <a:t>are</a:t>
                      </a:r>
                      <a:endParaRPr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1C23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eacbe4d1b2dee530eee7460477877c4d</a:t>
                      </a:r>
                      <a:endParaRPr>
                        <a:solidFill>
                          <a:srgbClr val="F1C23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</a:rPr>
                        <a:t>strung</a:t>
                      </a:r>
                      <a:endParaRPr>
                        <a:solidFill>
                          <a:srgbClr val="B7B7B7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C78D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1c6509708e542c4f27d4437b15e331cd</a:t>
                      </a:r>
                      <a:endParaRPr>
                        <a:solidFill>
                          <a:srgbClr val="3C78D8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descr="md5-snippet.png"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500" y="1063371"/>
            <a:ext cx="4121524" cy="23471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" name="Shape 154"/>
          <p:cNvCxnSpPr/>
          <p:nvPr/>
        </p:nvCxnSpPr>
        <p:spPr>
          <a:xfrm>
            <a:off x="457200" y="3508800"/>
            <a:ext cx="8193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55" name="Shape 155"/>
          <p:cNvSpPr txBox="1"/>
          <p:nvPr/>
        </p:nvSpPr>
        <p:spPr>
          <a:xfrm>
            <a:off x="909700" y="1957500"/>
            <a:ext cx="20178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</a:rPr>
              <a:t>Intension</a:t>
            </a:r>
            <a:endParaRPr sz="2400">
              <a:solidFill>
                <a:srgbClr val="B7B7B7"/>
              </a:solidFill>
            </a:endParaRPr>
          </a:p>
        </p:txBody>
      </p:sp>
      <p:sp>
        <p:nvSpPr>
          <p:cNvPr id="156" name="Shape 156"/>
          <p:cNvSpPr txBox="1"/>
          <p:nvPr/>
        </p:nvSpPr>
        <p:spPr>
          <a:xfrm>
            <a:off x="909700" y="3936775"/>
            <a:ext cx="20178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</a:rPr>
              <a:t>Extension</a:t>
            </a:r>
            <a:endParaRPr sz="24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theoretically</a:t>
            </a:r>
            <a:endParaRPr/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457200" y="1200150"/>
            <a:ext cx="8229600" cy="12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Every function is</a:t>
            </a:r>
            <a:endParaRPr/>
          </a:p>
          <a:p>
            <a:pPr indent="45720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a </a:t>
            </a:r>
            <a:r>
              <a:rPr i="1" lang="en">
                <a:solidFill>
                  <a:srgbClr val="999999"/>
                </a:solidFill>
              </a:rPr>
              <a:t>single-valued</a:t>
            </a:r>
            <a:r>
              <a:rPr lang="en">
                <a:solidFill>
                  <a:srgbClr val="999999"/>
                </a:solidFill>
              </a:rPr>
              <a:t> collection of pairs</a:t>
            </a:r>
            <a:endParaRPr>
              <a:solidFill>
                <a:srgbClr val="999999"/>
              </a:solidFill>
            </a:endParaRPr>
          </a:p>
        </p:txBody>
      </p:sp>
      <p:pic>
        <p:nvPicPr>
          <p:cNvPr descr="not-single-valued.png"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400" y="3020850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/>
        </p:nvSpPr>
        <p:spPr>
          <a:xfrm>
            <a:off x="5420700" y="2579650"/>
            <a:ext cx="15315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NOT THIS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165" name="Shape 165"/>
          <p:cNvSpPr txBox="1"/>
          <p:nvPr/>
        </p:nvSpPr>
        <p:spPr>
          <a:xfrm>
            <a:off x="4978425" y="3469925"/>
            <a:ext cx="1047000" cy="14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(1, D)</a:t>
            </a:r>
            <a:endParaRPr b="1" sz="18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(2, B)</a:t>
            </a:r>
            <a:endParaRPr b="1" sz="18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(2, </a:t>
            </a:r>
            <a:r>
              <a:rPr b="1" lang="en" sz="18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8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6" name="Shape 166"/>
          <p:cNvSpPr txBox="1"/>
          <p:nvPr/>
        </p:nvSpPr>
        <p:spPr>
          <a:xfrm>
            <a:off x="1351350" y="2845050"/>
            <a:ext cx="1572900" cy="20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b="1" sz="18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(-2, -1)</a:t>
            </a:r>
            <a:endParaRPr b="1" sz="18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(0 , 0 )</a:t>
            </a:r>
            <a:endParaRPr b="1" sz="18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(2 , 1 )</a:t>
            </a:r>
            <a:endParaRPr b="1" sz="18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(4 , 2 )</a:t>
            </a:r>
            <a:endParaRPr b="1" sz="18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(8 , 4 )</a:t>
            </a:r>
            <a:endParaRPr b="1" sz="18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b="1" sz="18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7" name="Shape 167"/>
          <p:cNvSpPr txBox="1"/>
          <p:nvPr/>
        </p:nvSpPr>
        <p:spPr>
          <a:xfrm>
            <a:off x="1210525" y="2633825"/>
            <a:ext cx="15315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THIS</a:t>
            </a:r>
            <a:endParaRPr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/>
        </p:nvSpPr>
        <p:spPr>
          <a:xfrm>
            <a:off x="3968525" y="1684000"/>
            <a:ext cx="1319100" cy="20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b="1" sz="18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(-2, -1)</a:t>
            </a:r>
            <a:endParaRPr b="1" sz="18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(0 , 0 )</a:t>
            </a:r>
            <a:endParaRPr b="1" sz="18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(2 , 1 )</a:t>
            </a:r>
            <a:endParaRPr b="1" sz="18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(4 , 2 )</a:t>
            </a:r>
            <a:endParaRPr b="1" sz="18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(8 , 4 )</a:t>
            </a:r>
            <a:endParaRPr b="1" sz="18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b="1" sz="18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73" name="Shape 173"/>
          <p:cNvCxnSpPr>
            <a:endCxn id="172" idx="1"/>
          </p:cNvCxnSpPr>
          <p:nvPr/>
        </p:nvCxnSpPr>
        <p:spPr>
          <a:xfrm flipH="1" rot="10800000">
            <a:off x="2922725" y="2724400"/>
            <a:ext cx="1045800" cy="768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4" name="Shape 174"/>
          <p:cNvSpPr txBox="1"/>
          <p:nvPr/>
        </p:nvSpPr>
        <p:spPr>
          <a:xfrm>
            <a:off x="2438075" y="3448300"/>
            <a:ext cx="10146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</a:rPr>
              <a:t>Domain</a:t>
            </a:r>
            <a:endParaRPr sz="1800">
              <a:solidFill>
                <a:srgbClr val="B7B7B7"/>
              </a:solidFill>
            </a:endParaRPr>
          </a:p>
        </p:txBody>
      </p:sp>
      <p:cxnSp>
        <p:nvCxnSpPr>
          <p:cNvPr id="175" name="Shape 175"/>
          <p:cNvCxnSpPr>
            <a:endCxn id="172" idx="3"/>
          </p:cNvCxnSpPr>
          <p:nvPr/>
        </p:nvCxnSpPr>
        <p:spPr>
          <a:xfrm rot="10800000">
            <a:off x="5287625" y="2724400"/>
            <a:ext cx="911700" cy="845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6" name="Shape 176"/>
          <p:cNvSpPr txBox="1"/>
          <p:nvPr/>
        </p:nvSpPr>
        <p:spPr>
          <a:xfrm>
            <a:off x="5850350" y="3493300"/>
            <a:ext cx="9117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</a:rPr>
              <a:t>Range</a:t>
            </a:r>
            <a:endParaRPr sz="1800">
              <a:solidFill>
                <a:srgbClr val="B7B7B7"/>
              </a:solidFill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934100" y="3905500"/>
            <a:ext cx="17706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</a:rPr>
              <a:t>… -2 0 2 4 8 ...</a:t>
            </a:r>
            <a:endParaRPr sz="1800">
              <a:solidFill>
                <a:srgbClr val="B7B7B7"/>
              </a:solidFill>
            </a:endParaRPr>
          </a:p>
        </p:txBody>
      </p:sp>
      <p:sp>
        <p:nvSpPr>
          <p:cNvPr id="178" name="Shape 178"/>
          <p:cNvSpPr txBox="1"/>
          <p:nvPr/>
        </p:nvSpPr>
        <p:spPr>
          <a:xfrm>
            <a:off x="5439300" y="3905500"/>
            <a:ext cx="17706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</a:rPr>
              <a:t>… -1 0 1 2 4 ...</a:t>
            </a:r>
            <a:endParaRPr sz="1800">
              <a:solidFill>
                <a:srgbClr val="B7B7B7"/>
              </a:solidFill>
            </a:endParaRPr>
          </a:p>
        </p:txBody>
      </p:sp>
      <p:sp>
        <p:nvSpPr>
          <p:cNvPr id="179" name="Shape 1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One input, one output</a:t>
            </a:r>
            <a:endParaRPr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ism.jpg" id="36" name="Shape 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5" y="678700"/>
            <a:ext cx="91188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Shape 37"/>
          <p:cNvSpPr txBox="1"/>
          <p:nvPr>
            <p:ph type="ctrTitle"/>
          </p:nvPr>
        </p:nvSpPr>
        <p:spPr>
          <a:xfrm>
            <a:off x="685800" y="212376"/>
            <a:ext cx="7772400" cy="155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Separation and Recognition</a:t>
            </a:r>
            <a:endParaRPr/>
          </a:p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685800" y="41051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Soul of Functional Programming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ullrope.jpg"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0425" y="3306395"/>
            <a:ext cx="3263575" cy="183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>
            <p:ph type="title"/>
          </p:nvPr>
        </p:nvSpPr>
        <p:spPr>
          <a:xfrm>
            <a:off x="2091125" y="3258525"/>
            <a:ext cx="3926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</a:rPr>
              <a:t>Pulling it into JS</a:t>
            </a:r>
            <a:endParaRPr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separate </a:t>
            </a:r>
            <a:r>
              <a:rPr lang="en">
                <a:solidFill>
                  <a:srgbClr val="CCCCCC"/>
                </a:solidFill>
              </a:rPr>
              <a:t>arity from functions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384325" y="3099050"/>
            <a:ext cx="4109100" cy="18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CF50"/>
                </a:solidFill>
                <a:highlight>
                  <a:schemeClr val="dk1"/>
                </a:highlight>
              </a:rPr>
              <a:t>function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400">
                <a:solidFill>
                  <a:srgbClr val="89BDFF"/>
                </a:solidFill>
                <a:highlight>
                  <a:schemeClr val="dk1"/>
                </a:highlight>
              </a:rPr>
              <a:t>getPersonName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(person) {</a:t>
            </a:r>
            <a:b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 </a:t>
            </a:r>
            <a:r>
              <a:rPr lang="en" sz="1400">
                <a:solidFill>
                  <a:srgbClr val="E28964"/>
                </a:solidFill>
                <a:highlight>
                  <a:schemeClr val="dk1"/>
                </a:highlight>
              </a:rPr>
              <a:t>return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get(</a:t>
            </a:r>
            <a:r>
              <a:rPr lang="en" sz="1400">
                <a:solidFill>
                  <a:srgbClr val="65B042"/>
                </a:solidFill>
                <a:highlight>
                  <a:schemeClr val="dk1"/>
                </a:highlight>
              </a:rPr>
              <a:t>'name'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, person);</a:t>
            </a:r>
            <a:b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}</a:t>
            </a:r>
            <a:b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</a:br>
            <a:b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4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names </a:t>
            </a:r>
            <a:r>
              <a:rPr lang="en" sz="14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people.map(getPersonName);</a:t>
            </a:r>
            <a:endParaRPr sz="1400">
              <a:solidFill>
                <a:srgbClr val="99CF50"/>
              </a:solidFill>
              <a:highlight>
                <a:schemeClr val="dk1"/>
              </a:highlight>
            </a:endParaRPr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5242400" y="3450650"/>
            <a:ext cx="4109100" cy="15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AEAEAE"/>
                </a:solidFill>
                <a:highlight>
                  <a:schemeClr val="dk1"/>
                </a:highlight>
              </a:rPr>
              <a:t>// ☆☆ MAGIC! ☆☆</a:t>
            </a:r>
            <a:b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</a:br>
            <a:endParaRPr sz="14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4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names </a:t>
            </a:r>
            <a:r>
              <a:rPr lang="en" sz="14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people.map(get(</a:t>
            </a:r>
            <a:r>
              <a:rPr lang="en" sz="1400">
                <a:solidFill>
                  <a:srgbClr val="65B042"/>
                </a:solidFill>
                <a:highlight>
                  <a:schemeClr val="dk1"/>
                </a:highlight>
              </a:rPr>
              <a:t>'name'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));</a:t>
            </a:r>
            <a:endParaRPr sz="1400">
              <a:solidFill>
                <a:srgbClr val="99CF50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BDE2D"/>
              </a:solidFill>
              <a:highlight>
                <a:srgbClr val="0C1021"/>
              </a:highlight>
            </a:endParaRPr>
          </a:p>
        </p:txBody>
      </p:sp>
      <p:sp>
        <p:nvSpPr>
          <p:cNvPr id="193" name="Shape 193"/>
          <p:cNvSpPr txBox="1"/>
          <p:nvPr/>
        </p:nvSpPr>
        <p:spPr>
          <a:xfrm>
            <a:off x="5242388" y="2417300"/>
            <a:ext cx="36576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AA84F"/>
                </a:solidFill>
              </a:rPr>
              <a:t>More args later</a:t>
            </a:r>
            <a:endParaRPr sz="2400">
              <a:solidFill>
                <a:srgbClr val="6AA84F"/>
              </a:solidFill>
            </a:endParaRPr>
          </a:p>
        </p:txBody>
      </p:sp>
      <p:sp>
        <p:nvSpPr>
          <p:cNvPr id="194" name="Shape 194"/>
          <p:cNvSpPr txBox="1"/>
          <p:nvPr/>
        </p:nvSpPr>
        <p:spPr>
          <a:xfrm>
            <a:off x="384313" y="2380225"/>
            <a:ext cx="36576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Args up front</a:t>
            </a:r>
            <a:endParaRPr sz="2400">
              <a:solidFill>
                <a:srgbClr val="CC0000"/>
              </a:solidFill>
            </a:endParaRPr>
          </a:p>
        </p:txBody>
      </p:sp>
      <p:sp>
        <p:nvSpPr>
          <p:cNvPr id="195" name="Shape 195"/>
          <p:cNvSpPr txBox="1"/>
          <p:nvPr/>
        </p:nvSpPr>
        <p:spPr>
          <a:xfrm>
            <a:off x="3238250" y="1131175"/>
            <a:ext cx="2631900" cy="12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CF50"/>
                </a:solidFill>
                <a:highlight>
                  <a:schemeClr val="dk1"/>
                </a:highlight>
              </a:rPr>
              <a:t>function</a:t>
            </a:r>
            <a:r>
              <a:rPr lang="en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>
                <a:solidFill>
                  <a:srgbClr val="89BDFF"/>
                </a:solidFill>
                <a:highlight>
                  <a:schemeClr val="dk1"/>
                </a:highlight>
              </a:rPr>
              <a:t>get</a:t>
            </a:r>
            <a:r>
              <a:rPr lang="en">
                <a:solidFill>
                  <a:srgbClr val="F8F8F8"/>
                </a:solidFill>
                <a:highlight>
                  <a:schemeClr val="dk1"/>
                </a:highlight>
              </a:rPr>
              <a:t>(property, object) {</a:t>
            </a:r>
            <a:br>
              <a:rPr lang="en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>
                <a:solidFill>
                  <a:srgbClr val="F8F8F8"/>
                </a:solidFill>
                <a:highlight>
                  <a:schemeClr val="dk1"/>
                </a:highlight>
              </a:rPr>
              <a:t>  </a:t>
            </a:r>
            <a:r>
              <a:rPr lang="en">
                <a:solidFill>
                  <a:srgbClr val="E28964"/>
                </a:solidFill>
                <a:highlight>
                  <a:schemeClr val="dk1"/>
                </a:highlight>
              </a:rPr>
              <a:t>return</a:t>
            </a:r>
            <a:r>
              <a:rPr lang="en">
                <a:solidFill>
                  <a:srgbClr val="F8F8F8"/>
                </a:solidFill>
                <a:highlight>
                  <a:schemeClr val="dk1"/>
                </a:highlight>
              </a:rPr>
              <a:t> object[property];</a:t>
            </a:r>
            <a:br>
              <a:rPr lang="en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>
                <a:solidFill>
                  <a:srgbClr val="F8F8F8"/>
                </a:solidFill>
                <a:highlight>
                  <a:schemeClr val="dk1"/>
                </a:highlight>
              </a:rPr>
              <a:t>}</a:t>
            </a:r>
            <a:endParaRPr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>
                <a:solidFill>
                  <a:srgbClr val="F8F8F8"/>
                </a:solidFill>
                <a:highlight>
                  <a:schemeClr val="dk1"/>
                </a:highlight>
              </a:rPr>
              <a:t> people </a:t>
            </a:r>
            <a:r>
              <a:rPr lang="en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>
                <a:solidFill>
                  <a:srgbClr val="F8F8F8"/>
                </a:solidFill>
                <a:highlight>
                  <a:schemeClr val="dk1"/>
                </a:highlight>
              </a:rPr>
              <a:t> [ {name: ...}, ... ];</a:t>
            </a:r>
            <a:endParaRPr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8F8F8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idx="1" type="body"/>
          </p:nvPr>
        </p:nvSpPr>
        <p:spPr>
          <a:xfrm>
            <a:off x="457200" y="450450"/>
            <a:ext cx="8229600" cy="4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01</a:t>
            </a:r>
            <a:r>
              <a:rPr lang="en" sz="1400">
                <a:solidFill>
                  <a:srgbClr val="99CF50"/>
                </a:solidFill>
                <a:highlight>
                  <a:schemeClr val="dk1"/>
                </a:highlight>
              </a:rPr>
              <a:t> function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400">
                <a:solidFill>
                  <a:srgbClr val="89BDFF"/>
                </a:solidFill>
                <a:highlight>
                  <a:schemeClr val="dk1"/>
                </a:highlight>
              </a:rPr>
              <a:t>curry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(fn) {</a:t>
            </a:r>
            <a:b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400">
                <a:solidFill>
                  <a:srgbClr val="66666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02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  </a:t>
            </a:r>
            <a:r>
              <a:rPr lang="en" sz="1400">
                <a:solidFill>
                  <a:srgbClr val="E28964"/>
                </a:solidFill>
                <a:highlight>
                  <a:schemeClr val="dk1"/>
                </a:highlight>
              </a:rPr>
              <a:t>return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400">
                <a:solidFill>
                  <a:srgbClr val="99CF50"/>
                </a:solidFill>
                <a:highlight>
                  <a:schemeClr val="dk1"/>
                </a:highlight>
              </a:rPr>
              <a:t>function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() {</a:t>
            </a:r>
            <a:b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400">
                <a:solidFill>
                  <a:srgbClr val="66666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03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    </a:t>
            </a:r>
            <a:r>
              <a:rPr lang="en" sz="1400">
                <a:solidFill>
                  <a:srgbClr val="E28964"/>
                </a:solidFill>
                <a:highlight>
                  <a:schemeClr val="dk1"/>
                </a:highlight>
              </a:rPr>
              <a:t>if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(fn.</a:t>
            </a:r>
            <a:r>
              <a:rPr lang="en" sz="1400">
                <a:solidFill>
                  <a:srgbClr val="CF6A4C"/>
                </a:solidFill>
                <a:highlight>
                  <a:schemeClr val="dk1"/>
                </a:highlight>
              </a:rPr>
              <a:t>length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400">
                <a:solidFill>
                  <a:srgbClr val="E28964"/>
                </a:solidFill>
                <a:highlight>
                  <a:schemeClr val="dk1"/>
                </a:highlight>
              </a:rPr>
              <a:t>&gt;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arguments.</a:t>
            </a:r>
            <a:r>
              <a:rPr lang="en" sz="1400">
                <a:solidFill>
                  <a:srgbClr val="CF6A4C"/>
                </a:solidFill>
                <a:highlight>
                  <a:schemeClr val="dk1"/>
                </a:highlight>
              </a:rPr>
              <a:t>length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) {</a:t>
            </a:r>
            <a:b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400">
                <a:solidFill>
                  <a:srgbClr val="66666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04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      </a:t>
            </a:r>
            <a:r>
              <a:rPr lang="en" sz="14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slice </a:t>
            </a:r>
            <a:r>
              <a:rPr lang="en" sz="14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400">
                <a:solidFill>
                  <a:srgbClr val="9B859D"/>
                </a:solidFill>
                <a:highlight>
                  <a:schemeClr val="dk1"/>
                </a:highlight>
              </a:rPr>
              <a:t>Array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.</a:t>
            </a:r>
            <a:r>
              <a:rPr lang="en" sz="1400">
                <a:solidFill>
                  <a:srgbClr val="CF6A4C"/>
                </a:solidFill>
                <a:highlight>
                  <a:schemeClr val="dk1"/>
                </a:highlight>
              </a:rPr>
              <a:t>prototype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.slice;</a:t>
            </a:r>
            <a:b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400">
                <a:solidFill>
                  <a:srgbClr val="66666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05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      </a:t>
            </a:r>
            <a:r>
              <a:rPr lang="en" sz="14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args </a:t>
            </a:r>
            <a:r>
              <a:rPr lang="en" sz="14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slice.</a:t>
            </a:r>
            <a:r>
              <a:rPr lang="en" sz="1400">
                <a:solidFill>
                  <a:srgbClr val="DAD085"/>
                </a:solidFill>
                <a:highlight>
                  <a:schemeClr val="dk1"/>
                </a:highlight>
              </a:rPr>
              <a:t>apply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(arguments);</a:t>
            </a:r>
            <a:b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400">
                <a:solidFill>
                  <a:srgbClr val="66666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06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      </a:t>
            </a:r>
            <a:r>
              <a:rPr lang="en" sz="1400">
                <a:solidFill>
                  <a:srgbClr val="E28964"/>
                </a:solidFill>
                <a:highlight>
                  <a:schemeClr val="dk1"/>
                </a:highlight>
              </a:rPr>
              <a:t>return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400">
                <a:solidFill>
                  <a:srgbClr val="99CF50"/>
                </a:solidFill>
                <a:highlight>
                  <a:schemeClr val="dk1"/>
                </a:highlight>
              </a:rPr>
              <a:t>function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() {</a:t>
            </a:r>
            <a:b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400">
                <a:solidFill>
                  <a:srgbClr val="66666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07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        </a:t>
            </a:r>
            <a:r>
              <a:rPr lang="en" sz="1400">
                <a:solidFill>
                  <a:srgbClr val="E28964"/>
                </a:solidFill>
                <a:highlight>
                  <a:schemeClr val="dk1"/>
                </a:highlight>
              </a:rPr>
              <a:t>return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fn.</a:t>
            </a:r>
            <a:r>
              <a:rPr lang="en" sz="1400">
                <a:solidFill>
                  <a:srgbClr val="DAD085"/>
                </a:solidFill>
                <a:highlight>
                  <a:schemeClr val="dk1"/>
                </a:highlight>
              </a:rPr>
              <a:t>apply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(</a:t>
            </a:r>
            <a:b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400">
                <a:solidFill>
                  <a:srgbClr val="66666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08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          </a:t>
            </a:r>
            <a:r>
              <a:rPr lang="en" sz="1400">
                <a:solidFill>
                  <a:srgbClr val="3387CC"/>
                </a:solidFill>
                <a:highlight>
                  <a:schemeClr val="dk1"/>
                </a:highlight>
              </a:rPr>
              <a:t>null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, args.</a:t>
            </a:r>
            <a:r>
              <a:rPr lang="en" sz="1400">
                <a:solidFill>
                  <a:srgbClr val="DAD085"/>
                </a:solidFill>
                <a:highlight>
                  <a:schemeClr val="dk1"/>
                </a:highlight>
              </a:rPr>
              <a:t>concat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(slice.</a:t>
            </a:r>
            <a:r>
              <a:rPr lang="en" sz="1400">
                <a:solidFill>
                  <a:srgbClr val="DAD085"/>
                </a:solidFill>
                <a:highlight>
                  <a:schemeClr val="dk1"/>
                </a:highlight>
              </a:rPr>
              <a:t>apply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(arguments)));</a:t>
            </a:r>
            <a:b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400">
                <a:solidFill>
                  <a:srgbClr val="66666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09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      };</a:t>
            </a:r>
            <a:b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400">
                <a:solidFill>
                  <a:srgbClr val="66666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    }</a:t>
            </a:r>
            <a:b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400">
                <a:solidFill>
                  <a:srgbClr val="66666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11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    </a:t>
            </a:r>
            <a:r>
              <a:rPr lang="en" sz="1400">
                <a:solidFill>
                  <a:srgbClr val="E28964"/>
                </a:solidFill>
                <a:highlight>
                  <a:schemeClr val="dk1"/>
                </a:highlight>
              </a:rPr>
              <a:t>return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fn.</a:t>
            </a:r>
            <a:r>
              <a:rPr lang="en" sz="1400">
                <a:solidFill>
                  <a:srgbClr val="DAD085"/>
                </a:solidFill>
                <a:highlight>
                  <a:schemeClr val="dk1"/>
                </a:highlight>
              </a:rPr>
              <a:t>apply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(</a:t>
            </a:r>
            <a:r>
              <a:rPr lang="en" sz="1400">
                <a:solidFill>
                  <a:srgbClr val="3387CC"/>
                </a:solidFill>
                <a:highlight>
                  <a:schemeClr val="dk1"/>
                </a:highlight>
              </a:rPr>
              <a:t>null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, arguments);</a:t>
            </a:r>
            <a:b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400">
                <a:solidFill>
                  <a:srgbClr val="66666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  };</a:t>
            </a:r>
            <a:b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400">
                <a:solidFill>
                  <a:srgbClr val="66666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13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}</a:t>
            </a:r>
            <a:endParaRPr sz="1400">
              <a:solidFill>
                <a:srgbClr val="9B859D"/>
              </a:solidFill>
              <a:highlight>
                <a:schemeClr val="dk1"/>
              </a:highlight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descr="magic.png"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6350" y="1352550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/>
        </p:nvSpPr>
        <p:spPr>
          <a:xfrm>
            <a:off x="6546900" y="2438850"/>
            <a:ext cx="26520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A2C4C9"/>
                </a:solidFill>
                <a:hlinkClick r:id="rId3"/>
              </a:rPr>
              <a:t>http://jsbin.com/</a:t>
            </a:r>
            <a:r>
              <a:rPr lang="en" u="sng">
                <a:solidFill>
                  <a:srgbClr val="A2C4C9"/>
                </a:solidFill>
              </a:rPr>
              <a:t>romun</a:t>
            </a:r>
            <a:endParaRPr u="sng">
              <a:solidFill>
                <a:srgbClr val="A2C4C9"/>
              </a:solidFill>
            </a:endParaRPr>
          </a:p>
        </p:txBody>
      </p:sp>
      <p:sp>
        <p:nvSpPr>
          <p:cNvPr id="207" name="Shape 2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code becomes</a:t>
            </a:r>
            <a:endParaRPr/>
          </a:p>
        </p:txBody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B859D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get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curry(</a:t>
            </a: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function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(property, object) {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return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object[property];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});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names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 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people.map(get(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'name'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));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B859D"/>
              </a:solidFill>
              <a:highlight>
                <a:schemeClr val="dk1"/>
              </a:highlight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descr="play.png" id="209" name="Shape 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1300" y="2191600"/>
            <a:ext cx="1449800" cy="92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/>
          <p:nvPr/>
        </p:nvSpPr>
        <p:spPr>
          <a:xfrm>
            <a:off x="6204300" y="3770400"/>
            <a:ext cx="26919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0000"/>
                </a:solidFill>
              </a:rPr>
              <a:t>answers:</a:t>
            </a:r>
            <a:endParaRPr u="sng">
              <a:solidFill>
                <a:srgbClr val="FF00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0000"/>
                </a:solidFill>
                <a:hlinkClick r:id="rId5"/>
              </a:rPr>
              <a:t>http://jsbin.com/mojusuyane</a:t>
            </a:r>
            <a:endParaRPr u="sng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457200" y="3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</a:t>
            </a:r>
            <a:r>
              <a:rPr lang="en">
                <a:solidFill>
                  <a:srgbClr val="B7B7B7"/>
                </a:solidFill>
              </a:rPr>
              <a:t>currying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16" name="Shape 216"/>
          <p:cNvSpPr txBox="1"/>
          <p:nvPr/>
        </p:nvSpPr>
        <p:spPr>
          <a:xfrm>
            <a:off x="559475" y="1471450"/>
            <a:ext cx="36636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>
                <a:solidFill>
                  <a:srgbClr val="89BDFF"/>
                </a:solidFill>
                <a:highlight>
                  <a:schemeClr val="dk1"/>
                </a:highlight>
              </a:rPr>
              <a:t>words</a:t>
            </a:r>
            <a:r>
              <a:rPr lang="en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>
                <a:solidFill>
                  <a:srgbClr val="99CF50"/>
                </a:solidFill>
                <a:highlight>
                  <a:schemeClr val="dk1"/>
                </a:highlight>
              </a:rPr>
              <a:t>function</a:t>
            </a:r>
            <a:r>
              <a:rPr lang="en">
                <a:solidFill>
                  <a:srgbClr val="F8F8F8"/>
                </a:solidFill>
                <a:highlight>
                  <a:schemeClr val="dk1"/>
                </a:highlight>
              </a:rPr>
              <a:t>(str) {</a:t>
            </a:r>
            <a:br>
              <a:rPr lang="en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>
                <a:solidFill>
                  <a:srgbClr val="F8F8F8"/>
                </a:solidFill>
                <a:highlight>
                  <a:schemeClr val="dk1"/>
                </a:highlight>
              </a:rPr>
              <a:t>  </a:t>
            </a:r>
            <a:r>
              <a:rPr lang="en">
                <a:solidFill>
                  <a:srgbClr val="E28964"/>
                </a:solidFill>
                <a:highlight>
                  <a:schemeClr val="dk1"/>
                </a:highlight>
              </a:rPr>
              <a:t>return</a:t>
            </a:r>
            <a:r>
              <a:rPr lang="en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>
                <a:solidFill>
                  <a:srgbClr val="DAD085"/>
                </a:solidFill>
                <a:highlight>
                  <a:schemeClr val="dk1"/>
                </a:highlight>
              </a:rPr>
              <a:t>split</a:t>
            </a:r>
            <a:r>
              <a:rPr lang="en">
                <a:solidFill>
                  <a:srgbClr val="F8F8F8"/>
                </a:solidFill>
                <a:highlight>
                  <a:schemeClr val="dk1"/>
                </a:highlight>
              </a:rPr>
              <a:t>(</a:t>
            </a:r>
            <a:r>
              <a:rPr lang="en">
                <a:solidFill>
                  <a:srgbClr val="65B042"/>
                </a:solidFill>
                <a:highlight>
                  <a:schemeClr val="dk1"/>
                </a:highlight>
              </a:rPr>
              <a:t>' '</a:t>
            </a:r>
            <a:r>
              <a:rPr lang="en">
                <a:solidFill>
                  <a:srgbClr val="F8F8F8"/>
                </a:solidFill>
                <a:highlight>
                  <a:schemeClr val="dk1"/>
                </a:highlight>
              </a:rPr>
              <a:t>, str);</a:t>
            </a:r>
            <a:br>
              <a:rPr lang="en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>
                <a:solidFill>
                  <a:srgbClr val="F8F8F8"/>
                </a:solidFill>
                <a:highlight>
                  <a:schemeClr val="dk1"/>
                </a:highlight>
              </a:rPr>
              <a:t>};</a:t>
            </a:r>
            <a:br>
              <a:rPr lang="en">
                <a:solidFill>
                  <a:srgbClr val="F8F8F8"/>
                </a:solidFill>
                <a:highlight>
                  <a:schemeClr val="dk1"/>
                </a:highlight>
              </a:rPr>
            </a:br>
            <a:br>
              <a:rPr lang="en">
                <a:solidFill>
                  <a:srgbClr val="F8F8F8"/>
                </a:solidFill>
                <a:highlight>
                  <a:schemeClr val="dk1"/>
                </a:highlight>
              </a:rPr>
            </a:br>
            <a:br>
              <a:rPr lang="en">
                <a:solidFill>
                  <a:srgbClr val="F8F8F8"/>
                </a:solidFill>
                <a:highlight>
                  <a:schemeClr val="dk1"/>
                </a:highlight>
              </a:rPr>
            </a:br>
            <a:br>
              <a:rPr lang="en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>
                <a:solidFill>
                  <a:srgbClr val="F8F8F8"/>
                </a:solidFill>
                <a:highlight>
                  <a:schemeClr val="dk1"/>
                </a:highlight>
              </a:rPr>
              <a:t>words(</a:t>
            </a:r>
            <a:r>
              <a:rPr lang="en">
                <a:solidFill>
                  <a:srgbClr val="65B042"/>
                </a:solidFill>
                <a:highlight>
                  <a:schemeClr val="dk1"/>
                </a:highlight>
              </a:rPr>
              <a:t>"Jingle bells Batman smells"</a:t>
            </a:r>
            <a:r>
              <a:rPr lang="en">
                <a:solidFill>
                  <a:srgbClr val="F8F8F8"/>
                </a:solidFill>
                <a:highlight>
                  <a:schemeClr val="dk1"/>
                </a:highlight>
              </a:rPr>
              <a:t>);</a:t>
            </a:r>
            <a:br>
              <a:rPr lang="en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i="1" lang="en">
                <a:solidFill>
                  <a:srgbClr val="AEAEAE"/>
                </a:solidFill>
                <a:highlight>
                  <a:schemeClr val="dk1"/>
                </a:highlight>
              </a:rPr>
              <a:t>//=&gt; ['Jingle', 'bells', 'Batman', 'smells']</a:t>
            </a:r>
            <a:endParaRPr i="1">
              <a:solidFill>
                <a:srgbClr val="AEAEAE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BDE2D"/>
              </a:solidFill>
              <a:highlight>
                <a:srgbClr val="0C1021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Shape 217"/>
          <p:cNvSpPr txBox="1"/>
          <p:nvPr/>
        </p:nvSpPr>
        <p:spPr>
          <a:xfrm>
            <a:off x="4886850" y="1471450"/>
            <a:ext cx="36636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>
                <a:solidFill>
                  <a:srgbClr val="F8F8F8"/>
                </a:solidFill>
                <a:highlight>
                  <a:schemeClr val="dk1"/>
                </a:highlight>
              </a:rPr>
              <a:t> words </a:t>
            </a:r>
            <a:r>
              <a:rPr lang="en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>
                <a:solidFill>
                  <a:srgbClr val="DAD085"/>
                </a:solidFill>
                <a:highlight>
                  <a:schemeClr val="dk1"/>
                </a:highlight>
              </a:rPr>
              <a:t>split</a:t>
            </a:r>
            <a:r>
              <a:rPr lang="en">
                <a:solidFill>
                  <a:srgbClr val="F8F8F8"/>
                </a:solidFill>
                <a:highlight>
                  <a:schemeClr val="dk1"/>
                </a:highlight>
              </a:rPr>
              <a:t>(</a:t>
            </a:r>
            <a:r>
              <a:rPr lang="en">
                <a:solidFill>
                  <a:srgbClr val="65B042"/>
                </a:solidFill>
                <a:highlight>
                  <a:schemeClr val="dk1"/>
                </a:highlight>
              </a:rPr>
              <a:t>' '</a:t>
            </a:r>
            <a:r>
              <a:rPr lang="en">
                <a:solidFill>
                  <a:srgbClr val="F8F8F8"/>
                </a:solidFill>
                <a:highlight>
                  <a:schemeClr val="dk1"/>
                </a:highlight>
              </a:rPr>
              <a:t>);</a:t>
            </a:r>
            <a:br>
              <a:rPr lang="en">
                <a:solidFill>
                  <a:srgbClr val="F8F8F8"/>
                </a:solidFill>
                <a:highlight>
                  <a:schemeClr val="dk1"/>
                </a:highlight>
              </a:rPr>
            </a:br>
            <a:br>
              <a:rPr lang="en">
                <a:solidFill>
                  <a:srgbClr val="F8F8F8"/>
                </a:solidFill>
                <a:highlight>
                  <a:schemeClr val="dk1"/>
                </a:highlight>
              </a:rPr>
            </a:br>
            <a:br>
              <a:rPr lang="en">
                <a:solidFill>
                  <a:srgbClr val="F8F8F8"/>
                </a:solidFill>
                <a:highlight>
                  <a:schemeClr val="dk1"/>
                </a:highlight>
              </a:rPr>
            </a:br>
            <a:br>
              <a:rPr lang="en">
                <a:solidFill>
                  <a:srgbClr val="F8F8F8"/>
                </a:solidFill>
                <a:highlight>
                  <a:schemeClr val="dk1"/>
                </a:highlight>
              </a:rPr>
            </a:br>
            <a:br>
              <a:rPr lang="en">
                <a:solidFill>
                  <a:srgbClr val="F8F8F8"/>
                </a:solidFill>
                <a:highlight>
                  <a:schemeClr val="dk1"/>
                </a:highlight>
              </a:rPr>
            </a:br>
            <a:br>
              <a:rPr lang="en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>
                <a:solidFill>
                  <a:srgbClr val="F8F8F8"/>
                </a:solidFill>
                <a:highlight>
                  <a:schemeClr val="dk1"/>
                </a:highlight>
              </a:rPr>
              <a:t>words(</a:t>
            </a:r>
            <a:r>
              <a:rPr lang="en">
                <a:solidFill>
                  <a:srgbClr val="65B042"/>
                </a:solidFill>
                <a:highlight>
                  <a:schemeClr val="dk1"/>
                </a:highlight>
              </a:rPr>
              <a:t>"Jingle bells Batman smells"</a:t>
            </a:r>
            <a:r>
              <a:rPr lang="en">
                <a:solidFill>
                  <a:srgbClr val="F8F8F8"/>
                </a:solidFill>
                <a:highlight>
                  <a:schemeClr val="dk1"/>
                </a:highlight>
              </a:rPr>
              <a:t>);</a:t>
            </a:r>
            <a:br>
              <a:rPr lang="en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i="1" lang="en">
                <a:solidFill>
                  <a:srgbClr val="AEAEAE"/>
                </a:solidFill>
                <a:highlight>
                  <a:schemeClr val="dk1"/>
                </a:highlight>
              </a:rPr>
              <a:t>//=&gt; ['Jingle', 'bells', 'Batman', 'smells']</a:t>
            </a:r>
            <a:endParaRPr i="1">
              <a:solidFill>
                <a:srgbClr val="AEAEAE"/>
              </a:solidFill>
              <a:highlight>
                <a:schemeClr val="dk1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CF50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</a:t>
            </a:r>
            <a:r>
              <a:rPr lang="en">
                <a:solidFill>
                  <a:srgbClr val="B7B7B7"/>
                </a:solidFill>
              </a:rPr>
              <a:t>currying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23" name="Shape 223"/>
          <p:cNvSpPr txBox="1"/>
          <p:nvPr/>
        </p:nvSpPr>
        <p:spPr>
          <a:xfrm>
            <a:off x="2387050" y="1171025"/>
            <a:ext cx="40857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>
                <a:solidFill>
                  <a:srgbClr val="89BDFF"/>
                </a:solidFill>
                <a:highlight>
                  <a:schemeClr val="dk1"/>
                </a:highlight>
              </a:rPr>
              <a:t>greater</a:t>
            </a:r>
            <a:r>
              <a:rPr lang="en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>
                <a:solidFill>
                  <a:srgbClr val="99CF50"/>
                </a:solidFill>
                <a:highlight>
                  <a:schemeClr val="dk1"/>
                </a:highlight>
              </a:rPr>
              <a:t>function</a:t>
            </a:r>
            <a:r>
              <a:rPr lang="en">
                <a:solidFill>
                  <a:srgbClr val="F8F8F8"/>
                </a:solidFill>
                <a:highlight>
                  <a:schemeClr val="dk1"/>
                </a:highlight>
              </a:rPr>
              <a:t>(x,y){ </a:t>
            </a:r>
            <a:r>
              <a:rPr lang="en">
                <a:solidFill>
                  <a:srgbClr val="E28964"/>
                </a:solidFill>
                <a:highlight>
                  <a:schemeClr val="dk1"/>
                </a:highlight>
              </a:rPr>
              <a:t>return</a:t>
            </a:r>
            <a:r>
              <a:rPr lang="en">
                <a:solidFill>
                  <a:srgbClr val="F8F8F8"/>
                </a:solidFill>
                <a:highlight>
                  <a:schemeClr val="dk1"/>
                </a:highlight>
              </a:rPr>
              <a:t> x </a:t>
            </a:r>
            <a:r>
              <a:rPr lang="en">
                <a:solidFill>
                  <a:srgbClr val="E28964"/>
                </a:solidFill>
                <a:highlight>
                  <a:schemeClr val="dk1"/>
                </a:highlight>
              </a:rPr>
              <a:t>&gt;</a:t>
            </a:r>
            <a:r>
              <a:rPr lang="en">
                <a:solidFill>
                  <a:srgbClr val="F8F8F8"/>
                </a:solidFill>
                <a:highlight>
                  <a:schemeClr val="dk1"/>
                </a:highlight>
              </a:rPr>
              <a:t> y ? x : y; };</a:t>
            </a:r>
            <a:endParaRPr>
              <a:solidFill>
                <a:srgbClr val="FBDE2D"/>
              </a:solidFill>
              <a:highlight>
                <a:srgbClr val="0C1021"/>
              </a:highlight>
            </a:endParaRPr>
          </a:p>
        </p:txBody>
      </p:sp>
      <p:sp>
        <p:nvSpPr>
          <p:cNvPr id="224" name="Shape 224"/>
          <p:cNvSpPr txBox="1"/>
          <p:nvPr/>
        </p:nvSpPr>
        <p:spPr>
          <a:xfrm>
            <a:off x="457200" y="1779900"/>
            <a:ext cx="3583200" cy="3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>
                <a:solidFill>
                  <a:srgbClr val="89BDFF"/>
                </a:solidFill>
                <a:highlight>
                  <a:schemeClr val="dk1"/>
                </a:highlight>
              </a:rPr>
              <a:t>max</a:t>
            </a:r>
            <a:r>
              <a:rPr lang="en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>
                <a:solidFill>
                  <a:srgbClr val="99CF50"/>
                </a:solidFill>
                <a:highlight>
                  <a:schemeClr val="dk1"/>
                </a:highlight>
              </a:rPr>
              <a:t>function</a:t>
            </a:r>
            <a:r>
              <a:rPr lang="en">
                <a:solidFill>
                  <a:srgbClr val="F8F8F8"/>
                </a:solidFill>
                <a:highlight>
                  <a:schemeClr val="dk1"/>
                </a:highlight>
              </a:rPr>
              <a:t>(xs) {</a:t>
            </a:r>
            <a:br>
              <a:rPr lang="en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>
                <a:solidFill>
                  <a:srgbClr val="F8F8F8"/>
                </a:solidFill>
                <a:highlight>
                  <a:schemeClr val="dk1"/>
                </a:highlight>
              </a:rPr>
              <a:t>  </a:t>
            </a:r>
            <a:r>
              <a:rPr lang="en">
                <a:solidFill>
                  <a:srgbClr val="E28964"/>
                </a:solidFill>
                <a:highlight>
                  <a:schemeClr val="dk1"/>
                </a:highlight>
              </a:rPr>
              <a:t>return</a:t>
            </a:r>
            <a:r>
              <a:rPr lang="en">
                <a:solidFill>
                  <a:srgbClr val="F8F8F8"/>
                </a:solidFill>
                <a:highlight>
                  <a:schemeClr val="dk1"/>
                </a:highlight>
              </a:rPr>
              <a:t> reduce(greater, </a:t>
            </a:r>
            <a:r>
              <a:rPr lang="en">
                <a:solidFill>
                  <a:srgbClr val="3387CC"/>
                </a:solidFill>
                <a:highlight>
                  <a:schemeClr val="dk1"/>
                </a:highlight>
              </a:rPr>
              <a:t>-Infinity</a:t>
            </a:r>
            <a:r>
              <a:rPr lang="en">
                <a:solidFill>
                  <a:srgbClr val="F8F8F8"/>
                </a:solidFill>
                <a:highlight>
                  <a:schemeClr val="dk1"/>
                </a:highlight>
              </a:rPr>
              <a:t>, xs);</a:t>
            </a:r>
            <a:br>
              <a:rPr lang="en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>
                <a:solidFill>
                  <a:srgbClr val="F8F8F8"/>
                </a:solidFill>
                <a:highlight>
                  <a:schemeClr val="dk1"/>
                </a:highlight>
              </a:rPr>
              <a:t>};</a:t>
            </a:r>
            <a:br>
              <a:rPr lang="en">
                <a:solidFill>
                  <a:srgbClr val="F8F8F8"/>
                </a:solidFill>
                <a:highlight>
                  <a:schemeClr val="dk1"/>
                </a:highlight>
              </a:rPr>
            </a:br>
            <a:endParaRPr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>
                <a:solidFill>
                  <a:srgbClr val="DAD085"/>
                </a:solidFill>
                <a:highlight>
                  <a:schemeClr val="dk1"/>
                </a:highlight>
              </a:rPr>
              <a:t>max</a:t>
            </a:r>
            <a:r>
              <a:rPr lang="en">
                <a:solidFill>
                  <a:srgbClr val="F8F8F8"/>
                </a:solidFill>
                <a:highlight>
                  <a:schemeClr val="dk1"/>
                </a:highlight>
              </a:rPr>
              <a:t>([</a:t>
            </a:r>
            <a:r>
              <a:rPr lang="en">
                <a:solidFill>
                  <a:srgbClr val="3387CC"/>
                </a:solidFill>
                <a:highlight>
                  <a:schemeClr val="dk1"/>
                </a:highlight>
              </a:rPr>
              <a:t>323</a:t>
            </a:r>
            <a:r>
              <a:rPr lang="en">
                <a:solidFill>
                  <a:srgbClr val="F8F8F8"/>
                </a:solidFill>
                <a:highlight>
                  <a:schemeClr val="dk1"/>
                </a:highlight>
              </a:rPr>
              <a:t>,</a:t>
            </a:r>
            <a:r>
              <a:rPr lang="en">
                <a:solidFill>
                  <a:srgbClr val="3387CC"/>
                </a:solidFill>
                <a:highlight>
                  <a:schemeClr val="dk1"/>
                </a:highlight>
              </a:rPr>
              <a:t>523</a:t>
            </a:r>
            <a:r>
              <a:rPr lang="en">
                <a:solidFill>
                  <a:srgbClr val="F8F8F8"/>
                </a:solidFill>
                <a:highlight>
                  <a:schemeClr val="dk1"/>
                </a:highlight>
              </a:rPr>
              <a:t>,</a:t>
            </a:r>
            <a:r>
              <a:rPr lang="en">
                <a:solidFill>
                  <a:srgbClr val="3387CC"/>
                </a:solidFill>
                <a:highlight>
                  <a:schemeClr val="dk1"/>
                </a:highlight>
              </a:rPr>
              <a:t>554</a:t>
            </a:r>
            <a:r>
              <a:rPr lang="en">
                <a:solidFill>
                  <a:srgbClr val="F8F8F8"/>
                </a:solidFill>
                <a:highlight>
                  <a:schemeClr val="dk1"/>
                </a:highlight>
              </a:rPr>
              <a:t>,</a:t>
            </a:r>
            <a:r>
              <a:rPr lang="en">
                <a:solidFill>
                  <a:srgbClr val="3387CC"/>
                </a:solidFill>
                <a:highlight>
                  <a:schemeClr val="dk1"/>
                </a:highlight>
              </a:rPr>
              <a:t>123</a:t>
            </a:r>
            <a:r>
              <a:rPr lang="en">
                <a:solidFill>
                  <a:srgbClr val="F8F8F8"/>
                </a:solidFill>
                <a:highlight>
                  <a:schemeClr val="dk1"/>
                </a:highlight>
              </a:rPr>
              <a:t>,</a:t>
            </a:r>
            <a:r>
              <a:rPr lang="en">
                <a:solidFill>
                  <a:srgbClr val="3387CC"/>
                </a:solidFill>
                <a:highlight>
                  <a:schemeClr val="dk1"/>
                </a:highlight>
              </a:rPr>
              <a:t>5234</a:t>
            </a:r>
            <a:r>
              <a:rPr lang="en">
                <a:solidFill>
                  <a:srgbClr val="F8F8F8"/>
                </a:solidFill>
                <a:highlight>
                  <a:schemeClr val="dk1"/>
                </a:highlight>
              </a:rPr>
              <a:t>])</a:t>
            </a:r>
            <a:br>
              <a:rPr lang="en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i="1" lang="en">
                <a:solidFill>
                  <a:srgbClr val="AEAEAE"/>
                </a:solidFill>
                <a:highlight>
                  <a:schemeClr val="dk1"/>
                </a:highlight>
              </a:rPr>
              <a:t>//=&gt; 5234</a:t>
            </a:r>
            <a:endParaRPr>
              <a:solidFill>
                <a:srgbClr val="FBDE2D"/>
              </a:solidFill>
              <a:highlight>
                <a:srgbClr val="0C1021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Shape 225"/>
          <p:cNvSpPr txBox="1"/>
          <p:nvPr/>
        </p:nvSpPr>
        <p:spPr>
          <a:xfrm>
            <a:off x="5103600" y="1751000"/>
            <a:ext cx="3583200" cy="3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>
                <a:solidFill>
                  <a:srgbClr val="F8F8F8"/>
                </a:solidFill>
                <a:highlight>
                  <a:schemeClr val="dk1"/>
                </a:highlight>
              </a:rPr>
              <a:t> max </a:t>
            </a:r>
            <a:r>
              <a:rPr lang="en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>
                <a:solidFill>
                  <a:srgbClr val="F8F8F8"/>
                </a:solidFill>
                <a:highlight>
                  <a:schemeClr val="dk1"/>
                </a:highlight>
              </a:rPr>
              <a:t> reduce(greater, </a:t>
            </a:r>
            <a:r>
              <a:rPr lang="en">
                <a:solidFill>
                  <a:srgbClr val="3387CC"/>
                </a:solidFill>
                <a:highlight>
                  <a:schemeClr val="dk1"/>
                </a:highlight>
              </a:rPr>
              <a:t>-Infinity</a:t>
            </a:r>
            <a:r>
              <a:rPr lang="en">
                <a:solidFill>
                  <a:srgbClr val="F8F8F8"/>
                </a:solidFill>
                <a:highlight>
                  <a:schemeClr val="dk1"/>
                </a:highlight>
              </a:rPr>
              <a:t>)</a:t>
            </a:r>
            <a:br>
              <a:rPr lang="en">
                <a:solidFill>
                  <a:srgbClr val="F8F8F8"/>
                </a:solidFill>
                <a:highlight>
                  <a:schemeClr val="dk1"/>
                </a:highlight>
              </a:rPr>
            </a:br>
            <a:br>
              <a:rPr lang="en">
                <a:solidFill>
                  <a:srgbClr val="F8F8F8"/>
                </a:solidFill>
                <a:highlight>
                  <a:schemeClr val="dk1"/>
                </a:highlight>
              </a:rPr>
            </a:br>
            <a:br>
              <a:rPr lang="en">
                <a:solidFill>
                  <a:srgbClr val="F8F8F8"/>
                </a:solidFill>
                <a:highlight>
                  <a:schemeClr val="dk1"/>
                </a:highlight>
              </a:rPr>
            </a:br>
            <a:br>
              <a:rPr lang="en">
                <a:solidFill>
                  <a:srgbClr val="F8F8F8"/>
                </a:solidFill>
                <a:highlight>
                  <a:schemeClr val="dk1"/>
                </a:highlight>
              </a:rPr>
            </a:br>
            <a:br>
              <a:rPr lang="en">
                <a:solidFill>
                  <a:srgbClr val="F8F8F8"/>
                </a:solidFill>
                <a:highlight>
                  <a:schemeClr val="dk1"/>
                </a:highlight>
              </a:rPr>
            </a:br>
            <a:endParaRPr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AD085"/>
                </a:solidFill>
                <a:highlight>
                  <a:schemeClr val="dk1"/>
                </a:highlight>
              </a:rPr>
              <a:t>max</a:t>
            </a:r>
            <a:r>
              <a:rPr lang="en">
                <a:solidFill>
                  <a:srgbClr val="F8F8F8"/>
                </a:solidFill>
                <a:highlight>
                  <a:schemeClr val="dk1"/>
                </a:highlight>
              </a:rPr>
              <a:t>([</a:t>
            </a:r>
            <a:r>
              <a:rPr lang="en">
                <a:solidFill>
                  <a:srgbClr val="3387CC"/>
                </a:solidFill>
                <a:highlight>
                  <a:schemeClr val="dk1"/>
                </a:highlight>
              </a:rPr>
              <a:t>323</a:t>
            </a:r>
            <a:r>
              <a:rPr lang="en">
                <a:solidFill>
                  <a:srgbClr val="F8F8F8"/>
                </a:solidFill>
                <a:highlight>
                  <a:schemeClr val="dk1"/>
                </a:highlight>
              </a:rPr>
              <a:t>,</a:t>
            </a:r>
            <a:r>
              <a:rPr lang="en">
                <a:solidFill>
                  <a:srgbClr val="3387CC"/>
                </a:solidFill>
                <a:highlight>
                  <a:schemeClr val="dk1"/>
                </a:highlight>
              </a:rPr>
              <a:t>523</a:t>
            </a:r>
            <a:r>
              <a:rPr lang="en">
                <a:solidFill>
                  <a:srgbClr val="F8F8F8"/>
                </a:solidFill>
                <a:highlight>
                  <a:schemeClr val="dk1"/>
                </a:highlight>
              </a:rPr>
              <a:t>,</a:t>
            </a:r>
            <a:r>
              <a:rPr lang="en">
                <a:solidFill>
                  <a:srgbClr val="3387CC"/>
                </a:solidFill>
                <a:highlight>
                  <a:schemeClr val="dk1"/>
                </a:highlight>
              </a:rPr>
              <a:t>554</a:t>
            </a:r>
            <a:r>
              <a:rPr lang="en">
                <a:solidFill>
                  <a:srgbClr val="F8F8F8"/>
                </a:solidFill>
                <a:highlight>
                  <a:schemeClr val="dk1"/>
                </a:highlight>
              </a:rPr>
              <a:t>,</a:t>
            </a:r>
            <a:r>
              <a:rPr lang="en">
                <a:solidFill>
                  <a:srgbClr val="3387CC"/>
                </a:solidFill>
                <a:highlight>
                  <a:schemeClr val="dk1"/>
                </a:highlight>
              </a:rPr>
              <a:t>123</a:t>
            </a:r>
            <a:r>
              <a:rPr lang="en">
                <a:solidFill>
                  <a:srgbClr val="F8F8F8"/>
                </a:solidFill>
                <a:highlight>
                  <a:schemeClr val="dk1"/>
                </a:highlight>
              </a:rPr>
              <a:t>,</a:t>
            </a:r>
            <a:r>
              <a:rPr lang="en">
                <a:solidFill>
                  <a:srgbClr val="3387CC"/>
                </a:solidFill>
                <a:highlight>
                  <a:schemeClr val="dk1"/>
                </a:highlight>
              </a:rPr>
              <a:t>5234</a:t>
            </a:r>
            <a:r>
              <a:rPr lang="en">
                <a:solidFill>
                  <a:srgbClr val="F8F8F8"/>
                </a:solidFill>
                <a:highlight>
                  <a:schemeClr val="dk1"/>
                </a:highlight>
              </a:rPr>
              <a:t>])</a:t>
            </a:r>
            <a:br>
              <a:rPr lang="en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i="1" lang="en">
                <a:solidFill>
                  <a:srgbClr val="AEAEAE"/>
                </a:solidFill>
                <a:highlight>
                  <a:schemeClr val="dk1"/>
                </a:highlight>
              </a:rPr>
              <a:t>//=&gt; 5234</a:t>
            </a:r>
            <a:endParaRPr i="1">
              <a:solidFill>
                <a:srgbClr val="AEAEAE"/>
              </a:solidFill>
              <a:highlight>
                <a:schemeClr val="dk1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CF50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A5AF"/>
                </a:solidFill>
              </a:rPr>
              <a:t>Back to weird noun-function land</a:t>
            </a:r>
            <a:endParaRPr>
              <a:solidFill>
                <a:srgbClr val="76A5AF"/>
              </a:solidFill>
            </a:endParaRPr>
          </a:p>
        </p:txBody>
      </p:sp>
      <p:pic>
        <p:nvPicPr>
          <p:cNvPr descr="weird.jpg"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0825" y="1237825"/>
            <a:ext cx="2822325" cy="363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position.png"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925" y="911675"/>
            <a:ext cx="6802146" cy="4231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functions can “meld” aka </a:t>
            </a:r>
            <a:r>
              <a:rPr i="1" lang="en">
                <a:solidFill>
                  <a:srgbClr val="CCCCCC"/>
                </a:solidFill>
              </a:rPr>
              <a:t>compose</a:t>
            </a:r>
            <a:endParaRPr i="1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Aside: categories</a:t>
            </a:r>
            <a:endParaRPr/>
          </a:p>
        </p:txBody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Zooming way out from code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 start seeing similarities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Pure functions are the arrows of a “category”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Brian will show you more in The Voyage</a:t>
            </a:r>
            <a:endParaRPr/>
          </a:p>
        </p:txBody>
      </p:sp>
      <p:pic>
        <p:nvPicPr>
          <p:cNvPr descr="similarity.png"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5575" y="205975"/>
            <a:ext cx="2413900" cy="24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separate </a:t>
            </a:r>
            <a:r>
              <a:rPr lang="en">
                <a:solidFill>
                  <a:srgbClr val="CCCCCC"/>
                </a:solidFill>
              </a:rPr>
              <a:t>composition from args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457200" y="1922775"/>
            <a:ext cx="8099100" cy="15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</a:rPr>
              <a:t>Javascript code composes functions all the time</a:t>
            </a:r>
            <a:endParaRPr sz="2400">
              <a:solidFill>
                <a:srgbClr val="B7B7B7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B7B7B7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</a:rPr>
              <a:t>But too often it uses unnecessary arguments </a:t>
            </a:r>
            <a:endParaRPr sz="24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zen.jpg" id="43" name="Shape 43"/>
          <p:cNvPicPr preferRelativeResize="0"/>
          <p:nvPr/>
        </p:nvPicPr>
        <p:blipFill rotWithShape="1">
          <a:blip r:embed="rId3">
            <a:alphaModFix/>
          </a:blip>
          <a:srcRect b="0" l="4516" r="0" t="0"/>
          <a:stretch/>
        </p:blipFill>
        <p:spPr>
          <a:xfrm>
            <a:off x="576975" y="1641425"/>
            <a:ext cx="3248475" cy="1912176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Shape 44"/>
          <p:cNvSpPr txBox="1"/>
          <p:nvPr>
            <p:ph idx="1" type="subTitle"/>
          </p:nvPr>
        </p:nvSpPr>
        <p:spPr>
          <a:xfrm>
            <a:off x="805050" y="1399975"/>
            <a:ext cx="2638800" cy="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I: The Silence</a:t>
            </a:r>
            <a:endParaRPr/>
          </a:p>
        </p:txBody>
      </p:sp>
      <p:cxnSp>
        <p:nvCxnSpPr>
          <p:cNvPr id="45" name="Shape 45"/>
          <p:cNvCxnSpPr/>
          <p:nvPr/>
        </p:nvCxnSpPr>
        <p:spPr>
          <a:xfrm rot="10800000">
            <a:off x="4457675" y="33525"/>
            <a:ext cx="23100" cy="5199000"/>
          </a:xfrm>
          <a:prstGeom prst="straightConnector1">
            <a:avLst/>
          </a:prstGeom>
          <a:noFill/>
          <a:ln cap="flat" cmpd="sng" w="19050">
            <a:solidFill>
              <a:srgbClr val="7F6000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descr="tarot.jpg" id="46" name="Shape 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5525" y="1987813"/>
            <a:ext cx="1380350" cy="133895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Shape 47"/>
          <p:cNvSpPr txBox="1"/>
          <p:nvPr>
            <p:ph idx="1" type="subTitle"/>
          </p:nvPr>
        </p:nvSpPr>
        <p:spPr>
          <a:xfrm>
            <a:off x="4700600" y="1323763"/>
            <a:ext cx="4090200" cy="6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II: The Voyage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</a:t>
            </a:r>
            <a:r>
              <a:rPr lang="en">
                <a:solidFill>
                  <a:srgbClr val="CCCCCC"/>
                </a:solidFill>
              </a:rPr>
              <a:t>“glue” names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256" name="Shape 256"/>
          <p:cNvSpPr txBox="1"/>
          <p:nvPr/>
        </p:nvSpPr>
        <p:spPr>
          <a:xfrm>
            <a:off x="457200" y="2018500"/>
            <a:ext cx="36738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on_error(</a:t>
            </a: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function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(error) {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DAD085"/>
                </a:solidFill>
                <a:highlight>
                  <a:schemeClr val="dk1"/>
                </a:highlight>
              </a:rPr>
              <a:t>log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(error.message);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});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</p:txBody>
      </p:sp>
      <p:sp>
        <p:nvSpPr>
          <p:cNvPr id="257" name="Shape 257"/>
          <p:cNvSpPr txBox="1"/>
          <p:nvPr/>
        </p:nvSpPr>
        <p:spPr>
          <a:xfrm>
            <a:off x="4596675" y="1386250"/>
            <a:ext cx="4212300" cy="30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</a:rPr>
              <a:t>To compose the logging and message extraction we created a function and a “glue” name called </a:t>
            </a:r>
            <a:r>
              <a:rPr i="1" lang="en" sz="2400">
                <a:solidFill>
                  <a:srgbClr val="B7B7B7"/>
                </a:solidFill>
              </a:rPr>
              <a:t>error</a:t>
            </a:r>
            <a:r>
              <a:rPr lang="en" sz="2400">
                <a:solidFill>
                  <a:srgbClr val="B7B7B7"/>
                </a:solidFill>
              </a:rPr>
              <a:t>.</a:t>
            </a:r>
            <a:endParaRPr sz="24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Simplified compose function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457200" y="1200150"/>
            <a:ext cx="35940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CF50"/>
                </a:solidFill>
                <a:highlight>
                  <a:schemeClr val="dk1"/>
                </a:highlight>
              </a:rPr>
              <a:t>function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400">
                <a:solidFill>
                  <a:srgbClr val="89BDFF"/>
                </a:solidFill>
                <a:highlight>
                  <a:schemeClr val="dk1"/>
                </a:highlight>
              </a:rPr>
              <a:t>compose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(g, f) {</a:t>
            </a:r>
            <a:b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 </a:t>
            </a:r>
            <a:r>
              <a:rPr lang="en" sz="1400">
                <a:solidFill>
                  <a:srgbClr val="E28964"/>
                </a:solidFill>
                <a:highlight>
                  <a:schemeClr val="dk1"/>
                </a:highlight>
              </a:rPr>
              <a:t>return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400">
                <a:solidFill>
                  <a:srgbClr val="99CF50"/>
                </a:solidFill>
                <a:highlight>
                  <a:schemeClr val="dk1"/>
                </a:highlight>
              </a:rPr>
              <a:t>function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(x) {</a:t>
            </a:r>
            <a:b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   </a:t>
            </a:r>
            <a:r>
              <a:rPr lang="en" sz="1400">
                <a:solidFill>
                  <a:srgbClr val="E28964"/>
                </a:solidFill>
                <a:highlight>
                  <a:schemeClr val="dk1"/>
                </a:highlight>
              </a:rPr>
              <a:t>return</a:t>
            </a: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g(f(x));</a:t>
            </a:r>
            <a:b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  };</a:t>
            </a:r>
            <a:b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400">
                <a:solidFill>
                  <a:srgbClr val="F8F8F8"/>
                </a:solidFill>
                <a:highlight>
                  <a:schemeClr val="dk1"/>
                </a:highlight>
              </a:rPr>
              <a:t>}</a:t>
            </a:r>
            <a:endParaRPr sz="1400"/>
          </a:p>
        </p:txBody>
      </p:sp>
      <p:sp>
        <p:nvSpPr>
          <p:cNvPr id="264" name="Shape 264"/>
          <p:cNvSpPr txBox="1"/>
          <p:nvPr/>
        </p:nvSpPr>
        <p:spPr>
          <a:xfrm>
            <a:off x="4802525" y="1384700"/>
            <a:ext cx="3490800" cy="9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This function does not care what is inside f or g.  It produces a new function that pushes a value through.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65" name="Shape 265"/>
          <p:cNvSpPr txBox="1"/>
          <p:nvPr/>
        </p:nvSpPr>
        <p:spPr>
          <a:xfrm>
            <a:off x="2901175" y="3852425"/>
            <a:ext cx="4987500" cy="7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compose(   reverse,          properNoun  )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6" name="Shape 266"/>
          <p:cNvSpPr txBox="1"/>
          <p:nvPr/>
        </p:nvSpPr>
        <p:spPr>
          <a:xfrm>
            <a:off x="3550600" y="3101225"/>
            <a:ext cx="4987500" cy="7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65B042"/>
                </a:solidFill>
                <a:highlight>
                  <a:schemeClr val="dk1"/>
                </a:highlight>
              </a:rPr>
              <a:t>“olleH” </a:t>
            </a:r>
            <a:r>
              <a:rPr lang="en" sz="3000">
                <a:solidFill>
                  <a:srgbClr val="B7B7B7"/>
                </a:solidFill>
                <a:highlight>
                  <a:schemeClr val="dk1"/>
                </a:highlight>
              </a:rPr>
              <a:t>←</a:t>
            </a:r>
            <a:r>
              <a:rPr lang="en" sz="3000">
                <a:solidFill>
                  <a:srgbClr val="65B042"/>
                </a:solidFill>
                <a:highlight>
                  <a:schemeClr val="dk1"/>
                </a:highlight>
              </a:rPr>
              <a:t> “Hello” </a:t>
            </a:r>
            <a:r>
              <a:rPr lang="en" sz="3000">
                <a:solidFill>
                  <a:srgbClr val="B7B7B7"/>
                </a:solidFill>
                <a:highlight>
                  <a:schemeClr val="dk1"/>
                </a:highlight>
              </a:rPr>
              <a:t>←</a:t>
            </a:r>
            <a:r>
              <a:rPr lang="en" sz="3000">
                <a:solidFill>
                  <a:srgbClr val="65B042"/>
                </a:solidFill>
                <a:highlight>
                  <a:schemeClr val="dk1"/>
                </a:highlight>
              </a:rPr>
              <a:t> “hello”</a:t>
            </a:r>
            <a:endParaRPr sz="3000">
              <a:solidFill>
                <a:srgbClr val="F8F8F8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Cut out the middle man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272" name="Shape 272"/>
          <p:cNvSpPr txBox="1"/>
          <p:nvPr/>
        </p:nvSpPr>
        <p:spPr>
          <a:xfrm>
            <a:off x="1026000" y="1102925"/>
            <a:ext cx="70920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8F8F8"/>
                </a:solidFill>
                <a:highlight>
                  <a:schemeClr val="dk1"/>
                </a:highlight>
              </a:rPr>
              <a:t>on_error( compose(</a:t>
            </a:r>
            <a:r>
              <a:rPr lang="en" sz="2400">
                <a:solidFill>
                  <a:srgbClr val="DAD085"/>
                </a:solidFill>
                <a:highlight>
                  <a:schemeClr val="dk1"/>
                </a:highlight>
              </a:rPr>
              <a:t>log</a:t>
            </a:r>
            <a:r>
              <a:rPr lang="en" sz="2400">
                <a:solidFill>
                  <a:srgbClr val="F8F8F8"/>
                </a:solidFill>
                <a:highlight>
                  <a:schemeClr val="dk1"/>
                </a:highlight>
              </a:rPr>
              <a:t>, get(</a:t>
            </a:r>
            <a:r>
              <a:rPr lang="en" sz="2400">
                <a:solidFill>
                  <a:srgbClr val="65B042"/>
                </a:solidFill>
                <a:highlight>
                  <a:schemeClr val="dk1"/>
                </a:highlight>
              </a:rPr>
              <a:t>'message'</a:t>
            </a:r>
            <a:r>
              <a:rPr lang="en" sz="2400">
                <a:solidFill>
                  <a:srgbClr val="F8F8F8"/>
                </a:solidFill>
                <a:highlight>
                  <a:schemeClr val="dk1"/>
                </a:highlight>
              </a:rPr>
              <a:t>)) );</a:t>
            </a:r>
            <a:endParaRPr sz="2400">
              <a:solidFill>
                <a:srgbClr val="F8F8F8"/>
              </a:solidFill>
              <a:highlight>
                <a:schemeClr val="dk1"/>
              </a:highlight>
            </a:endParaRPr>
          </a:p>
        </p:txBody>
      </p:sp>
      <p:pic>
        <p:nvPicPr>
          <p:cNvPr descr="middleman.jpg"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2700" y="1896075"/>
            <a:ext cx="4458600" cy="307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Cut out the middle man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279" name="Shape 279"/>
          <p:cNvSpPr txBox="1"/>
          <p:nvPr/>
        </p:nvSpPr>
        <p:spPr>
          <a:xfrm>
            <a:off x="1026000" y="1102925"/>
            <a:ext cx="70920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8F8F8"/>
                </a:solidFill>
                <a:highlight>
                  <a:schemeClr val="dk1"/>
                </a:highlight>
              </a:rPr>
              <a:t>on_error( compose(</a:t>
            </a:r>
            <a:r>
              <a:rPr lang="en" sz="2400">
                <a:solidFill>
                  <a:srgbClr val="DAD085"/>
                </a:solidFill>
                <a:highlight>
                  <a:schemeClr val="dk1"/>
                </a:highlight>
              </a:rPr>
              <a:t>log</a:t>
            </a:r>
            <a:r>
              <a:rPr lang="en" sz="2400">
                <a:solidFill>
                  <a:srgbClr val="F8F8F8"/>
                </a:solidFill>
                <a:highlight>
                  <a:schemeClr val="dk1"/>
                </a:highlight>
              </a:rPr>
              <a:t>, get(</a:t>
            </a:r>
            <a:r>
              <a:rPr lang="en" sz="2400">
                <a:solidFill>
                  <a:srgbClr val="65B042"/>
                </a:solidFill>
                <a:highlight>
                  <a:schemeClr val="dk1"/>
                </a:highlight>
              </a:rPr>
              <a:t>'message'</a:t>
            </a:r>
            <a:r>
              <a:rPr lang="en" sz="2400">
                <a:solidFill>
                  <a:srgbClr val="F8F8F8"/>
                </a:solidFill>
                <a:highlight>
                  <a:schemeClr val="dk1"/>
                </a:highlight>
              </a:rPr>
              <a:t>)) );</a:t>
            </a:r>
            <a:endParaRPr sz="2400">
              <a:solidFill>
                <a:srgbClr val="F8F8F8"/>
              </a:solidFill>
              <a:highlight>
                <a:schemeClr val="dk1"/>
              </a:highlight>
            </a:endParaRPr>
          </a:p>
        </p:txBody>
      </p:sp>
      <p:sp>
        <p:nvSpPr>
          <p:cNvPr id="280" name="Shape 280"/>
          <p:cNvSpPr txBox="1"/>
          <p:nvPr/>
        </p:nvSpPr>
        <p:spPr>
          <a:xfrm>
            <a:off x="3592350" y="3482375"/>
            <a:ext cx="1959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</a:rPr>
              <a:t>(sorry)</a:t>
            </a:r>
            <a:endParaRPr sz="1800">
              <a:solidFill>
                <a:srgbClr val="CCCCCC"/>
              </a:solidFill>
            </a:endParaRPr>
          </a:p>
        </p:txBody>
      </p:sp>
      <p:pic>
        <p:nvPicPr>
          <p:cNvPr descr="play.png"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6050" y="1973713"/>
            <a:ext cx="1398472" cy="92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Shape 282"/>
          <p:cNvSpPr txBox="1"/>
          <p:nvPr/>
        </p:nvSpPr>
        <p:spPr>
          <a:xfrm>
            <a:off x="4261050" y="2188800"/>
            <a:ext cx="28806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A2C4C9"/>
                </a:solidFill>
              </a:rPr>
              <a:t>http://jsbin.com/jevag/</a:t>
            </a:r>
            <a:endParaRPr u="sng">
              <a:solidFill>
                <a:srgbClr val="A2C4C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rgbClr val="4A86E8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FF0000"/>
                </a:solidFill>
              </a:rPr>
              <a:t>answers: </a:t>
            </a:r>
            <a:r>
              <a:rPr lang="en" u="sng">
                <a:solidFill>
                  <a:srgbClr val="FF0000"/>
                </a:solidFill>
                <a:hlinkClick r:id="rId4"/>
              </a:rPr>
              <a:t>http://jsbin.com/gowugugaso/</a:t>
            </a:r>
            <a:endParaRPr u="sng">
              <a:solidFill>
                <a:srgbClr val="FF0000"/>
              </a:solidFill>
              <a:hlinkClick r:id="rId5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 u="sng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recognize </a:t>
            </a:r>
            <a:r>
              <a:rPr lang="en">
                <a:solidFill>
                  <a:srgbClr val="CCCCCC"/>
                </a:solidFill>
              </a:rPr>
              <a:t>most loops are one of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288" name="Shape 288"/>
          <p:cNvSpPr txBox="1"/>
          <p:nvPr/>
        </p:nvSpPr>
        <p:spPr>
          <a:xfrm>
            <a:off x="5332550" y="3339350"/>
            <a:ext cx="1641900" cy="9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D966"/>
                </a:solidFill>
              </a:rPr>
              <a:t>map</a:t>
            </a:r>
            <a:endParaRPr sz="4800">
              <a:solidFill>
                <a:srgbClr val="FFD966"/>
              </a:solidFill>
            </a:endParaRPr>
          </a:p>
        </p:txBody>
      </p:sp>
      <p:sp>
        <p:nvSpPr>
          <p:cNvPr id="289" name="Shape 289"/>
          <p:cNvSpPr txBox="1"/>
          <p:nvPr/>
        </p:nvSpPr>
        <p:spPr>
          <a:xfrm>
            <a:off x="2410425" y="3339350"/>
            <a:ext cx="1641900" cy="9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D966"/>
                </a:solidFill>
              </a:rPr>
              <a:t>filter</a:t>
            </a:r>
            <a:endParaRPr sz="4800">
              <a:solidFill>
                <a:srgbClr val="FFD966"/>
              </a:solidFill>
            </a:endParaRPr>
          </a:p>
        </p:txBody>
      </p:sp>
      <p:pic>
        <p:nvPicPr>
          <p:cNvPr descr="tri.jpeg" id="290" name="Shape 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4750" y="1987400"/>
            <a:ext cx="17145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 txBox="1"/>
          <p:nvPr/>
        </p:nvSpPr>
        <p:spPr>
          <a:xfrm>
            <a:off x="3557275" y="1278600"/>
            <a:ext cx="2186700" cy="9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D966"/>
                </a:solidFill>
              </a:rPr>
              <a:t>reduce</a:t>
            </a:r>
            <a:endParaRPr sz="4800">
              <a:solidFill>
                <a:srgbClr val="FFD966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If you write a loop you get an </a:t>
            </a:r>
            <a:r>
              <a:rPr i="1" lang="en">
                <a:solidFill>
                  <a:srgbClr val="CC0000"/>
                </a:solidFill>
              </a:rPr>
              <a:t>F </a:t>
            </a:r>
            <a:r>
              <a:rPr i="1" lang="en">
                <a:solidFill>
                  <a:srgbClr val="B7B7B7"/>
                </a:solidFill>
              </a:rPr>
              <a:t>!</a:t>
            </a:r>
            <a:endParaRPr i="1">
              <a:solidFill>
                <a:srgbClr val="B7B7B7"/>
              </a:solidFill>
            </a:endParaRPr>
          </a:p>
        </p:txBody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2731800" y="1754250"/>
            <a:ext cx="3680400" cy="19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600"/>
              <a:t>Loops</a:t>
            </a:r>
            <a:endParaRPr sz="9600"/>
          </a:p>
        </p:txBody>
      </p:sp>
      <p:pic>
        <p:nvPicPr>
          <p:cNvPr descr="fail.png" id="298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1650" y="1523000"/>
            <a:ext cx="4000500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review...</a:t>
            </a:r>
            <a:endParaRPr/>
          </a:p>
        </p:txBody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457200" y="1200150"/>
            <a:ext cx="8229600" cy="32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3000"/>
              <a:buAutoNum type="arabicPeriod"/>
            </a:pPr>
            <a:r>
              <a:rPr lang="en">
                <a:solidFill>
                  <a:srgbClr val="CCCCCC"/>
                </a:solidFill>
              </a:rPr>
              <a:t>Make all function inputs explicit as arguments.</a:t>
            </a:r>
            <a:endParaRPr>
              <a:solidFill>
                <a:srgbClr val="CCCCCC"/>
              </a:solidFill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000"/>
              <a:buAutoNum type="arabicPeriod"/>
            </a:pPr>
            <a:r>
              <a:rPr lang="en">
                <a:solidFill>
                  <a:srgbClr val="CCCCCC"/>
                </a:solidFill>
              </a:rPr>
              <a:t>These arguments can be provided over time, not just all at once.</a:t>
            </a:r>
            <a:endParaRPr>
              <a:solidFill>
                <a:srgbClr val="CCCCCC"/>
              </a:solidFill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000"/>
              <a:buAutoNum type="arabicPeriod"/>
            </a:pPr>
            <a:r>
              <a:rPr lang="en">
                <a:solidFill>
                  <a:schemeClr val="lt2"/>
                </a:solidFill>
              </a:rPr>
              <a:t>Try not to modify outside things.</a:t>
            </a:r>
            <a:endParaRPr>
              <a:solidFill>
                <a:srgbClr val="CCCCCC"/>
              </a:solidFill>
            </a:endParaRPr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000"/>
              <a:buAutoNum type="arabicPeriod"/>
            </a:pPr>
            <a:r>
              <a:rPr lang="en">
                <a:solidFill>
                  <a:srgbClr val="CCCCCC"/>
                </a:solidFill>
              </a:rPr>
              <a:t>Compose without “glue” variables.</a:t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type="title"/>
          </p:nvPr>
        </p:nvSpPr>
        <p:spPr>
          <a:xfrm>
            <a:off x="457200" y="205975"/>
            <a:ext cx="4102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of Part I</a:t>
            </a:r>
            <a:endParaRPr>
              <a:solidFill>
                <a:srgbClr val="B7B7B7"/>
              </a:solidFill>
            </a:endParaRPr>
          </a:p>
        </p:txBody>
      </p:sp>
      <p:pic>
        <p:nvPicPr>
          <p:cNvPr descr="voodoo.jpg" id="310" name="Shape 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063375"/>
            <a:ext cx="4762500" cy="40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Shape 311"/>
          <p:cNvSpPr txBox="1"/>
          <p:nvPr>
            <p:ph type="title"/>
          </p:nvPr>
        </p:nvSpPr>
        <p:spPr>
          <a:xfrm>
            <a:off x="4560000" y="205975"/>
            <a:ext cx="4102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The Silence</a:t>
            </a:r>
            <a:endParaRPr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title"/>
          </p:nvPr>
        </p:nvSpPr>
        <p:spPr>
          <a:xfrm>
            <a:off x="5432350" y="1641450"/>
            <a:ext cx="3014700" cy="186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II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The Voyage</a:t>
            </a:r>
            <a:endParaRPr/>
          </a:p>
        </p:txBody>
      </p:sp>
      <p:pic>
        <p:nvPicPr>
          <p:cNvPr id="317" name="Shape 317"/>
          <p:cNvPicPr preferRelativeResize="0"/>
          <p:nvPr/>
        </p:nvPicPr>
        <p:blipFill rotWithShape="1">
          <a:blip r:embed="rId3">
            <a:alphaModFix/>
          </a:blip>
          <a:srcRect b="0" l="24791" r="15613" t="0"/>
          <a:stretch/>
        </p:blipFill>
        <p:spPr>
          <a:xfrm>
            <a:off x="784100" y="475175"/>
            <a:ext cx="3794900" cy="419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idx="1" type="body"/>
          </p:nvPr>
        </p:nvSpPr>
        <p:spPr>
          <a:xfrm>
            <a:off x="1344900" y="1167850"/>
            <a:ext cx="6454200" cy="34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DAD085"/>
              </a:solidFill>
              <a:highlight>
                <a:schemeClr val="dk1"/>
              </a:highlight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DAD085"/>
                </a:solidFill>
                <a:highlight>
                  <a:schemeClr val="dk1"/>
                </a:highlight>
              </a:rPr>
              <a:t>add</a:t>
            </a:r>
            <a:r>
              <a:rPr lang="en" sz="2400">
                <a:solidFill>
                  <a:srgbClr val="F8F8F8"/>
                </a:solidFill>
                <a:highlight>
                  <a:schemeClr val="dk1"/>
                </a:highlight>
              </a:rPr>
              <a:t>(</a:t>
            </a:r>
            <a:r>
              <a:rPr lang="en" sz="2400">
                <a:solidFill>
                  <a:srgbClr val="3387CC"/>
                </a:solidFill>
                <a:highlight>
                  <a:schemeClr val="dk1"/>
                </a:highlight>
              </a:rPr>
              <a:t>1</a:t>
            </a:r>
            <a:r>
              <a:rPr lang="en" sz="2400">
                <a:solidFill>
                  <a:srgbClr val="F8F8F8"/>
                </a:solidFill>
                <a:highlight>
                  <a:schemeClr val="dk1"/>
                </a:highlight>
              </a:rPr>
              <a:t>, </a:t>
            </a:r>
            <a:r>
              <a:rPr lang="en" sz="2400">
                <a:solidFill>
                  <a:srgbClr val="3387CC"/>
                </a:solidFill>
                <a:highlight>
                  <a:schemeClr val="dk1"/>
                </a:highlight>
              </a:rPr>
              <a:t>1</a:t>
            </a:r>
            <a:r>
              <a:rPr lang="en" sz="2400">
                <a:solidFill>
                  <a:srgbClr val="F8F8F8"/>
                </a:solidFill>
                <a:highlight>
                  <a:schemeClr val="dk1"/>
                </a:highlight>
              </a:rPr>
              <a:t>)</a:t>
            </a:r>
            <a:br>
              <a:rPr lang="en" sz="24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i="1" lang="en" sz="2400">
                <a:solidFill>
                  <a:srgbClr val="AEAEAE"/>
                </a:solidFill>
                <a:highlight>
                  <a:schemeClr val="dk1"/>
                </a:highlight>
              </a:rPr>
              <a:t>//=&gt; 2</a:t>
            </a:r>
            <a:endParaRPr sz="2400">
              <a:solidFill>
                <a:srgbClr val="DAD085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orizon.jpg" id="52" name="Shape 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850" y="-1158906"/>
            <a:ext cx="91717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Shape 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Beginning...</a:t>
            </a:r>
            <a:endParaRPr/>
          </a:p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4100125" y="1754200"/>
            <a:ext cx="4677300" cy="33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there was primordial soup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A800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800">
                <a:solidFill>
                  <a:srgbClr val="D1D1D1"/>
                </a:solidFill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" sz="1800">
                <a:solidFill>
                  <a:srgbClr val="D2CD8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800">
                <a:solidFill>
                  <a:srgbClr val="D1D1D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A8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br>
              <a:rPr lang="en" sz="1800">
                <a:solidFill>
                  <a:srgbClr val="D1D1D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00">
                <a:solidFill>
                  <a:srgbClr val="00A800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" sz="1800">
                <a:solidFill>
                  <a:srgbClr val="D1D1D1"/>
                </a:solidFill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" sz="1800">
                <a:solidFill>
                  <a:srgbClr val="D2CD8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800">
                <a:solidFill>
                  <a:srgbClr val="D1D1D1"/>
                </a:solidFill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" sz="1800">
                <a:solidFill>
                  <a:srgbClr val="D2CD8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800">
                <a:solidFill>
                  <a:srgbClr val="D1D1D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A8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br>
              <a:rPr lang="en" sz="1800">
                <a:solidFill>
                  <a:srgbClr val="D1D1D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00">
                <a:solidFill>
                  <a:srgbClr val="00A800"/>
                </a:solidFill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lang="en" sz="1800">
                <a:solidFill>
                  <a:srgbClr val="D1D1D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E66170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800">
                <a:solidFill>
                  <a:srgbClr val="D1D1D1"/>
                </a:solidFill>
                <a:latin typeface="Courier New"/>
                <a:ea typeface="Courier New"/>
                <a:cs typeface="Courier New"/>
                <a:sym typeface="Courier New"/>
              </a:rPr>
              <a:t> i</a:t>
            </a:r>
            <a:r>
              <a:rPr lang="en" sz="1800">
                <a:solidFill>
                  <a:srgbClr val="D2CD86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" sz="1800">
                <a:solidFill>
                  <a:srgbClr val="D1D1D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C4C4"/>
                </a:solidFill>
                <a:latin typeface="Courier New"/>
                <a:ea typeface="Courier New"/>
                <a:cs typeface="Courier New"/>
                <a:sym typeface="Courier New"/>
              </a:rPr>
              <a:t>" squared = "</a:t>
            </a:r>
            <a:r>
              <a:rPr lang="en" sz="1800">
                <a:solidFill>
                  <a:srgbClr val="D2CD86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" sz="1800">
                <a:solidFill>
                  <a:srgbClr val="D1D1D1"/>
                </a:solidFill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" sz="1800">
                <a:solidFill>
                  <a:srgbClr val="D2CD86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800">
                <a:solidFill>
                  <a:srgbClr val="D1D1D1"/>
                </a:solidFill>
                <a:latin typeface="Courier New"/>
                <a:ea typeface="Courier New"/>
                <a:cs typeface="Courier New"/>
                <a:sym typeface="Courier New"/>
              </a:rPr>
              <a:t> i</a:t>
            </a:r>
            <a:br>
              <a:rPr lang="en" sz="1800">
                <a:solidFill>
                  <a:srgbClr val="D1D1D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00">
                <a:solidFill>
                  <a:srgbClr val="00A800"/>
                </a:solidFill>
                <a:latin typeface="Courier New"/>
                <a:ea typeface="Courier New"/>
                <a:cs typeface="Courier New"/>
                <a:sym typeface="Courier New"/>
              </a:rPr>
              <a:t>40</a:t>
            </a:r>
            <a:r>
              <a:rPr lang="en" sz="1800">
                <a:solidFill>
                  <a:srgbClr val="D1D1D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E6617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800">
                <a:solidFill>
                  <a:srgbClr val="D1D1D1"/>
                </a:solidFill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" sz="1800">
                <a:solidFill>
                  <a:srgbClr val="D2CD86"/>
                </a:solidFill>
                <a:latin typeface="Courier New"/>
                <a:ea typeface="Courier New"/>
                <a:cs typeface="Courier New"/>
                <a:sym typeface="Courier New"/>
              </a:rPr>
              <a:t>&gt;=</a:t>
            </a:r>
            <a:r>
              <a:rPr lang="en" sz="1800">
                <a:solidFill>
                  <a:srgbClr val="D1D1D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A800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800">
                <a:solidFill>
                  <a:srgbClr val="D1D1D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E66170"/>
                </a:solidFill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en" sz="1800">
                <a:solidFill>
                  <a:srgbClr val="D1D1D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E66170"/>
                </a:solidFill>
                <a:latin typeface="Courier New"/>
                <a:ea typeface="Courier New"/>
                <a:cs typeface="Courier New"/>
                <a:sym typeface="Courier New"/>
              </a:rPr>
              <a:t>GOTO</a:t>
            </a:r>
            <a:r>
              <a:rPr lang="en" sz="1800">
                <a:solidFill>
                  <a:srgbClr val="D1D1D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A800"/>
                </a:solidFill>
                <a:latin typeface="Courier New"/>
                <a:ea typeface="Courier New"/>
                <a:cs typeface="Courier New"/>
                <a:sym typeface="Courier New"/>
              </a:rPr>
              <a:t>60</a:t>
            </a:r>
            <a:br>
              <a:rPr lang="en" sz="1800">
                <a:solidFill>
                  <a:srgbClr val="D1D1D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00">
                <a:solidFill>
                  <a:srgbClr val="00A800"/>
                </a:solidFill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n" sz="1800">
                <a:solidFill>
                  <a:srgbClr val="D1D1D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E66170"/>
                </a:solidFill>
                <a:latin typeface="Courier New"/>
                <a:ea typeface="Courier New"/>
                <a:cs typeface="Courier New"/>
                <a:sym typeface="Courier New"/>
              </a:rPr>
              <a:t>GOTO</a:t>
            </a:r>
            <a:r>
              <a:rPr lang="en" sz="1800">
                <a:solidFill>
                  <a:srgbClr val="D1D1D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A800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br>
              <a:rPr lang="en" sz="1800">
                <a:solidFill>
                  <a:srgbClr val="D1D1D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00">
                <a:solidFill>
                  <a:srgbClr val="00A800"/>
                </a:solidFill>
                <a:latin typeface="Courier New"/>
                <a:ea typeface="Courier New"/>
                <a:cs typeface="Courier New"/>
                <a:sym typeface="Courier New"/>
              </a:rPr>
              <a:t>60</a:t>
            </a:r>
            <a:r>
              <a:rPr lang="en" sz="1800">
                <a:solidFill>
                  <a:srgbClr val="D1D1D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E66170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800">
                <a:solidFill>
                  <a:srgbClr val="D1D1D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C4C4"/>
                </a:solidFill>
                <a:latin typeface="Courier New"/>
                <a:ea typeface="Courier New"/>
                <a:cs typeface="Courier New"/>
                <a:sym typeface="Courier New"/>
              </a:rPr>
              <a:t>"Program Completed."</a:t>
            </a:r>
            <a:br>
              <a:rPr lang="en" sz="1800">
                <a:solidFill>
                  <a:srgbClr val="D1D1D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00">
                <a:solidFill>
                  <a:srgbClr val="00A800"/>
                </a:solidFill>
                <a:latin typeface="Courier New"/>
                <a:ea typeface="Courier New"/>
                <a:cs typeface="Courier New"/>
                <a:sym typeface="Courier New"/>
              </a:rPr>
              <a:t>70</a:t>
            </a:r>
            <a:r>
              <a:rPr lang="en" sz="1800">
                <a:solidFill>
                  <a:srgbClr val="D1D1D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E66170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457200" y="2673325"/>
            <a:ext cx="3375000" cy="22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</a:rPr>
              <a:t>• Anything goes</a:t>
            </a:r>
            <a:endParaRPr sz="2400">
              <a:solidFill>
                <a:srgbClr val="B7B7B7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</a:rPr>
              <a:t>• Everything changes</a:t>
            </a:r>
            <a:endParaRPr sz="2400">
              <a:solidFill>
                <a:srgbClr val="B7B7B7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</a:rPr>
              <a:t>• Weird names</a:t>
            </a:r>
            <a:endParaRPr sz="2400">
              <a:solidFill>
                <a:srgbClr val="B7B7B7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B7B7B7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>
            <p:ph idx="1" type="body"/>
          </p:nvPr>
        </p:nvSpPr>
        <p:spPr>
          <a:xfrm>
            <a:off x="774225" y="202300"/>
            <a:ext cx="6454200" cy="46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 associative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DAD085"/>
                </a:solidFill>
                <a:highlight>
                  <a:schemeClr val="dk1"/>
                </a:highlight>
              </a:rPr>
              <a:t>add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</a:t>
            </a:r>
            <a:r>
              <a:rPr lang="en" sz="1800">
                <a:solidFill>
                  <a:srgbClr val="DAD085"/>
                </a:solidFill>
                <a:highlight>
                  <a:schemeClr val="dk1"/>
                </a:highlight>
              </a:rPr>
              <a:t>add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1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, 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2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), 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4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DAD085"/>
                </a:solidFill>
                <a:highlight>
                  <a:schemeClr val="dk1"/>
                </a:highlight>
              </a:rPr>
              <a:t>add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1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, </a:t>
            </a:r>
            <a:r>
              <a:rPr lang="en" sz="1800">
                <a:solidFill>
                  <a:srgbClr val="DAD085"/>
                </a:solidFill>
                <a:highlight>
                  <a:schemeClr val="dk1"/>
                </a:highlight>
              </a:rPr>
              <a:t>add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2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, 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4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 commutative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DAD085"/>
                </a:solidFill>
                <a:highlight>
                  <a:schemeClr val="dk1"/>
                </a:highlight>
              </a:rPr>
              <a:t>add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4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, 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1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DAD085"/>
                </a:solidFill>
                <a:highlight>
                  <a:schemeClr val="dk1"/>
                </a:highlight>
              </a:rPr>
              <a:t>add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1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, 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4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 identity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DAD085"/>
                </a:solidFill>
                <a:highlight>
                  <a:schemeClr val="dk1"/>
                </a:highlight>
              </a:rPr>
              <a:t>add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(n, 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0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n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 distributive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multiply(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2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, </a:t>
            </a:r>
            <a:r>
              <a:rPr lang="en" sz="1800">
                <a:solidFill>
                  <a:srgbClr val="DAD085"/>
                </a:solidFill>
                <a:highlight>
                  <a:schemeClr val="dk1"/>
                </a:highlight>
              </a:rPr>
              <a:t>add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3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,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4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))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DAD085"/>
                </a:solidFill>
                <a:highlight>
                  <a:schemeClr val="dk1"/>
                </a:highlight>
              </a:rPr>
              <a:t>add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(multiply(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2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, 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3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), multiply(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2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, 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4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))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99CF50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idx="1" type="body"/>
          </p:nvPr>
        </p:nvSpPr>
        <p:spPr>
          <a:xfrm>
            <a:off x="774225" y="1192900"/>
            <a:ext cx="6454200" cy="34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DAD085"/>
                </a:solidFill>
                <a:highlight>
                  <a:schemeClr val="dk1"/>
                </a:highlight>
              </a:rPr>
              <a:t>add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"ta"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, 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"cos"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//=&gt; tacos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DAD085"/>
                </a:solidFill>
                <a:highlight>
                  <a:schemeClr val="dk1"/>
                </a:highlight>
              </a:rPr>
              <a:t>add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9.2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, 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0.5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//=&gt; 9.7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DAD085"/>
                </a:solidFill>
                <a:highlight>
                  <a:schemeClr val="dk1"/>
                </a:highlight>
              </a:rPr>
              <a:t>add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([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1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,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2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,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3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], [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4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,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5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,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6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])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//=&gt; [1,2,3,4,5,6]</a:t>
            </a:r>
            <a:endParaRPr i="1" sz="1800">
              <a:solidFill>
                <a:srgbClr val="AEAEAE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DAD085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Category Theory</a:t>
            </a:r>
            <a:endParaRPr/>
          </a:p>
        </p:txBody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457200" y="1326600"/>
            <a:ext cx="8229600" cy="34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rgbClr val="0C102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  <a:t>compose :: (b -&gt; c) -&gt; (a -&gt; b) -&gt; (a -&gt; c)</a:t>
            </a:r>
            <a:b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</a:br>
            <a:b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  <a:t>id :: a -&gt; a</a:t>
            </a:r>
            <a:endParaRPr sz="1800">
              <a:solidFill>
                <a:srgbClr val="AEAEAE"/>
              </a:solidFill>
              <a:highlight>
                <a:srgbClr val="0C1021"/>
              </a:highlight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Category Laws</a:t>
            </a:r>
            <a:endParaRPr/>
          </a:p>
        </p:txBody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457200" y="1326600"/>
            <a:ext cx="8229600" cy="34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AEAEAE"/>
                </a:solidFill>
                <a:highlight>
                  <a:srgbClr val="0C1021"/>
                </a:highlight>
              </a:rPr>
              <a:t>// left identity</a:t>
            </a:r>
            <a:b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  <a:t>compose(id, f)  </a:t>
            </a:r>
            <a:r>
              <a:rPr lang="en" sz="1800">
                <a:solidFill>
                  <a:srgbClr val="FBDE2D"/>
                </a:solidFill>
                <a:highlight>
                  <a:srgbClr val="0C1021"/>
                </a:highlight>
              </a:rPr>
              <a:t>==</a:t>
            </a:r>
            <a: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  <a:t> f</a:t>
            </a:r>
            <a:b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</a:br>
            <a:b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</a:br>
            <a:r>
              <a:rPr lang="en" sz="1800">
                <a:solidFill>
                  <a:srgbClr val="AEAEAE"/>
                </a:solidFill>
                <a:highlight>
                  <a:srgbClr val="0C1021"/>
                </a:highlight>
              </a:rPr>
              <a:t>// right identity</a:t>
            </a:r>
            <a:b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  <a:t>compose(f, id)  </a:t>
            </a:r>
            <a:r>
              <a:rPr lang="en" sz="1800">
                <a:solidFill>
                  <a:srgbClr val="FBDE2D"/>
                </a:solidFill>
                <a:highlight>
                  <a:srgbClr val="0C1021"/>
                </a:highlight>
              </a:rPr>
              <a:t>==</a:t>
            </a:r>
            <a: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  <a:t> f</a:t>
            </a:r>
            <a:b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</a:br>
            <a:b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</a:br>
            <a:r>
              <a:rPr lang="en" sz="1800">
                <a:solidFill>
                  <a:srgbClr val="AEAEAE"/>
                </a:solidFill>
                <a:highlight>
                  <a:srgbClr val="0C1021"/>
                </a:highlight>
              </a:rPr>
              <a:t>// associativity</a:t>
            </a:r>
            <a:b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  <a:t>compose(compose(f, g), h)  </a:t>
            </a:r>
            <a:r>
              <a:rPr lang="en" sz="1800">
                <a:solidFill>
                  <a:srgbClr val="FBDE2D"/>
                </a:solidFill>
                <a:highlight>
                  <a:srgbClr val="0C1021"/>
                </a:highlight>
              </a:rPr>
              <a:t>==</a:t>
            </a:r>
            <a: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  <a:t> compose(f, compose(g, h))</a:t>
            </a:r>
            <a:endParaRPr sz="1800">
              <a:solidFill>
                <a:srgbClr val="F8F8F8"/>
              </a:solidFill>
              <a:highlight>
                <a:srgbClr val="0C102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AEAEAE"/>
              </a:solidFill>
              <a:highlight>
                <a:srgbClr val="0C1021"/>
              </a:highlight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Shape 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00" y="9525"/>
            <a:ext cx="4762500" cy="512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Shape 3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00" y="9525"/>
            <a:ext cx="4762500" cy="512445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Shape 355"/>
          <p:cNvSpPr txBox="1"/>
          <p:nvPr/>
        </p:nvSpPr>
        <p:spPr>
          <a:xfrm>
            <a:off x="397225" y="616775"/>
            <a:ext cx="3387300" cy="43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Nulls</a:t>
            </a:r>
            <a:endParaRPr sz="36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/>
          <p:nvPr/>
        </p:nvSpPr>
        <p:spPr>
          <a:xfrm>
            <a:off x="397225" y="616775"/>
            <a:ext cx="3387300" cy="43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Nulls</a:t>
            </a:r>
            <a:endParaRPr sz="3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Callbacks</a:t>
            </a:r>
            <a:endParaRPr sz="3600"/>
          </a:p>
        </p:txBody>
      </p:sp>
      <p:pic>
        <p:nvPicPr>
          <p:cNvPr id="361" name="Shape 3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00" y="9525"/>
            <a:ext cx="4762500" cy="512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/>
        </p:nvSpPr>
        <p:spPr>
          <a:xfrm>
            <a:off x="397225" y="616775"/>
            <a:ext cx="3387300" cy="43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Nulls</a:t>
            </a:r>
            <a:endParaRPr sz="3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Callbacks</a:t>
            </a:r>
            <a:endParaRPr sz="3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Errors</a:t>
            </a:r>
            <a:endParaRPr sz="3600"/>
          </a:p>
        </p:txBody>
      </p:sp>
      <p:pic>
        <p:nvPicPr>
          <p:cNvPr id="367" name="Shape 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00" y="9525"/>
            <a:ext cx="4762500" cy="512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/>
        </p:nvSpPr>
        <p:spPr>
          <a:xfrm>
            <a:off x="397225" y="616775"/>
            <a:ext cx="3387300" cy="43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Nulls</a:t>
            </a:r>
            <a:endParaRPr sz="3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Callbacks</a:t>
            </a:r>
            <a:endParaRPr sz="3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Errors</a:t>
            </a:r>
            <a:endParaRPr sz="3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Side effects</a:t>
            </a:r>
            <a:endParaRPr sz="3600"/>
          </a:p>
        </p:txBody>
      </p:sp>
      <p:pic>
        <p:nvPicPr>
          <p:cNvPr id="373" name="Shape 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00" y="9525"/>
            <a:ext cx="4762500" cy="512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</a:t>
            </a:r>
            <a:endParaRPr/>
          </a:p>
        </p:txBody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533400" y="1520875"/>
            <a:ext cx="8229600" cy="26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3000"/>
              <a:buAutoNum type="arabicPeriod"/>
            </a:pPr>
            <a:r>
              <a:rPr lang="en">
                <a:solidFill>
                  <a:srgbClr val="CCCCCC"/>
                </a:solidFill>
              </a:rPr>
              <a:t>Containers/Wrappers for values</a:t>
            </a:r>
            <a:endParaRPr>
              <a:solidFill>
                <a:srgbClr val="CCCCCC"/>
              </a:solidFill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000"/>
              <a:buAutoNum type="arabicPeriod"/>
            </a:pPr>
            <a:r>
              <a:rPr lang="en">
                <a:solidFill>
                  <a:srgbClr val="CCCCCC"/>
                </a:solidFill>
              </a:rPr>
              <a:t>No methods</a:t>
            </a:r>
            <a:endParaRPr>
              <a:solidFill>
                <a:srgbClr val="CCCCCC"/>
              </a:solidFill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000"/>
              <a:buAutoNum type="arabicPeriod"/>
            </a:pPr>
            <a:r>
              <a:rPr lang="en">
                <a:solidFill>
                  <a:schemeClr val="lt2"/>
                </a:solidFill>
              </a:rPr>
              <a:t>Not nouns</a:t>
            </a:r>
            <a:endParaRPr>
              <a:solidFill>
                <a:schemeClr val="lt2"/>
              </a:solidFill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000"/>
              <a:buAutoNum type="arabicPeriod"/>
            </a:pPr>
            <a:r>
              <a:rPr lang="en">
                <a:solidFill>
                  <a:schemeClr val="lt2"/>
                </a:solidFill>
              </a:rPr>
              <a:t>Probably won’t be making your own often</a:t>
            </a:r>
            <a:endParaRPr>
              <a:solidFill>
                <a:schemeClr val="lt2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*think of it this way for now.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Discipline Wins</a:t>
            </a:r>
            <a:endParaRPr/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2460950" y="3264325"/>
            <a:ext cx="6225900" cy="18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</a:rPr>
              <a:t>“The goto statement as it stands is just too primitive; it is too much an invitation to make a mess of one's program.”</a:t>
            </a:r>
            <a:endParaRPr sz="2400">
              <a:solidFill>
                <a:srgbClr val="B7B7B7"/>
              </a:solidFill>
            </a:endParaRPr>
          </a:p>
        </p:txBody>
      </p:sp>
      <p:pic>
        <p:nvPicPr>
          <p:cNvPr descr="dijkstra.jpg"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2914650"/>
            <a:ext cx="2047875" cy="2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 txBox="1"/>
          <p:nvPr>
            <p:ph idx="1" type="body"/>
          </p:nvPr>
        </p:nvSpPr>
        <p:spPr>
          <a:xfrm>
            <a:off x="2460950" y="1215600"/>
            <a:ext cx="6030300" cy="14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Exercising restraint while coding feels weird at first, but it’s worth it.</a:t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/>
          <p:nvPr>
            <p:ph idx="1" type="body"/>
          </p:nvPr>
        </p:nvSpPr>
        <p:spPr>
          <a:xfrm>
            <a:off x="457175" y="1360275"/>
            <a:ext cx="6454200" cy="32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89BDFF"/>
                </a:solidFill>
                <a:highlight>
                  <a:schemeClr val="dk1"/>
                </a:highlight>
              </a:rPr>
              <a:t>_Container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function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(val) {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 </a:t>
            </a:r>
            <a:r>
              <a:rPr lang="en" sz="1800">
                <a:solidFill>
                  <a:srgbClr val="3E87E3"/>
                </a:solidFill>
                <a:highlight>
                  <a:schemeClr val="dk1"/>
                </a:highlight>
              </a:rPr>
              <a:t>this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.val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val;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}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89BDFF"/>
                </a:solidFill>
                <a:highlight>
                  <a:schemeClr val="dk1"/>
                </a:highlight>
              </a:rPr>
              <a:t>Container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function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(x) {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return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new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 u="sng">
                <a:solidFill>
                  <a:srgbClr val="F8F8F8"/>
                </a:solidFill>
                <a:highlight>
                  <a:schemeClr val="dk1"/>
                </a:highlight>
              </a:rPr>
              <a:t>_Container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(x); };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Container(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3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//=&gt; _Container {val: 3}</a:t>
            </a:r>
            <a:endParaRPr i="1" sz="1800">
              <a:solidFill>
                <a:srgbClr val="AEAEAE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</p:txBody>
      </p:sp>
      <p:sp>
        <p:nvSpPr>
          <p:cNvPr id="385" name="Shape 3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</a:t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x="533375" y="1893475"/>
            <a:ext cx="6783300" cy="27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capitalize(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"flamethrower"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//=&gt; "Flamethrower"</a:t>
            </a:r>
            <a:endParaRPr sz="1800">
              <a:solidFill>
                <a:srgbClr val="DAD085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800">
              <a:solidFill>
                <a:srgbClr val="AEAEAE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capitalize(Container(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"flamethrower"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))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//=&gt; [object Object]</a:t>
            </a:r>
            <a:endParaRPr sz="1800">
              <a:solidFill>
                <a:srgbClr val="F8F8F8"/>
              </a:solidFill>
              <a:highlight>
                <a:srgbClr val="0C1021"/>
              </a:highlight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480950" y="1765475"/>
            <a:ext cx="6801300" cy="27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9B859D"/>
                </a:solidFill>
                <a:highlight>
                  <a:schemeClr val="dk1"/>
                </a:highlight>
              </a:rPr>
              <a:t>_Container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.</a:t>
            </a:r>
            <a:r>
              <a:rPr lang="en" sz="1800">
                <a:solidFill>
                  <a:srgbClr val="CF6A4C"/>
                </a:solidFill>
                <a:highlight>
                  <a:schemeClr val="dk1"/>
                </a:highlight>
              </a:rPr>
              <a:t>prototype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.</a:t>
            </a:r>
            <a:r>
              <a:rPr lang="en" sz="1800">
                <a:solidFill>
                  <a:srgbClr val="89BDFF"/>
                </a:solidFill>
                <a:highlight>
                  <a:schemeClr val="dk1"/>
                </a:highlight>
              </a:rPr>
              <a:t>map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function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(f) {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return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Container(f(</a:t>
            </a:r>
            <a:r>
              <a:rPr lang="en" sz="1800">
                <a:solidFill>
                  <a:srgbClr val="3E87E3"/>
                </a:solidFill>
                <a:highlight>
                  <a:schemeClr val="dk1"/>
                </a:highlight>
              </a:rPr>
              <a:t>this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.val));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}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Container(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"flamethrower"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).map(</a:t>
            </a: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function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(s){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return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capitalize(s) })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//=&gt; Container(“Flamethrower”)</a:t>
            </a:r>
            <a:endParaRPr i="1" sz="1800">
              <a:solidFill>
                <a:srgbClr val="AEAEAE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rgbClr val="0C1021"/>
              </a:highlight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403" name="Shape 403"/>
          <p:cNvSpPr txBox="1"/>
          <p:nvPr>
            <p:ph idx="1" type="body"/>
          </p:nvPr>
        </p:nvSpPr>
        <p:spPr>
          <a:xfrm>
            <a:off x="480950" y="1765475"/>
            <a:ext cx="6801300" cy="27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9B859D"/>
                </a:solidFill>
                <a:highlight>
                  <a:schemeClr val="dk1"/>
                </a:highlight>
              </a:rPr>
              <a:t>_Container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.</a:t>
            </a:r>
            <a:r>
              <a:rPr lang="en" sz="1800">
                <a:solidFill>
                  <a:srgbClr val="CF6A4C"/>
                </a:solidFill>
                <a:highlight>
                  <a:schemeClr val="dk1"/>
                </a:highlight>
              </a:rPr>
              <a:t>prototype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.</a:t>
            </a:r>
            <a:r>
              <a:rPr lang="en" sz="1800">
                <a:solidFill>
                  <a:srgbClr val="89BDFF"/>
                </a:solidFill>
                <a:highlight>
                  <a:schemeClr val="dk1"/>
                </a:highlight>
              </a:rPr>
              <a:t>map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function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(f) {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return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Container(f(</a:t>
            </a:r>
            <a:r>
              <a:rPr lang="en" sz="1800">
                <a:solidFill>
                  <a:srgbClr val="3E87E3"/>
                </a:solidFill>
                <a:highlight>
                  <a:schemeClr val="dk1"/>
                </a:highlight>
              </a:rPr>
              <a:t>this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.val));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}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Container(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"flamethrower"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).map(capitalize)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//=&gt; Container(“Flamethrower”)</a:t>
            </a:r>
            <a:endParaRPr i="1" sz="1800">
              <a:solidFill>
                <a:srgbClr val="AEAEAE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rgbClr val="0C1021"/>
              </a:highlight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480950" y="1765475"/>
            <a:ext cx="6801300" cy="27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Container(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3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).map(</a:t>
            </a:r>
            <a:r>
              <a:rPr lang="en" sz="1800">
                <a:solidFill>
                  <a:srgbClr val="DAD085"/>
                </a:solidFill>
                <a:highlight>
                  <a:schemeClr val="dk1"/>
                </a:highlight>
              </a:rPr>
              <a:t>add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1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))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//=&gt; Container(4)</a:t>
            </a:r>
            <a:endParaRPr i="1" sz="1800">
              <a:solidFill>
                <a:srgbClr val="AEAEAE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rgbClr val="0C102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[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3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].map(</a:t>
            </a:r>
            <a:r>
              <a:rPr lang="en" sz="1800">
                <a:solidFill>
                  <a:srgbClr val="DAD085"/>
                </a:solidFill>
                <a:highlight>
                  <a:schemeClr val="dk1"/>
                </a:highlight>
              </a:rPr>
              <a:t>add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1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))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//=&gt; [4]</a:t>
            </a:r>
            <a:endParaRPr i="1" sz="1800">
              <a:solidFill>
                <a:srgbClr val="AEAEAE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rgbClr val="0C1021"/>
              </a:highlight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ndles.jpg" id="414" name="Shape 4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90500"/>
            <a:ext cx="762000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Shape 415"/>
          <p:cNvSpPr txBox="1"/>
          <p:nvPr/>
        </p:nvSpPr>
        <p:spPr>
          <a:xfrm>
            <a:off x="2588250" y="190500"/>
            <a:ext cx="39675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990000"/>
                </a:solidFill>
                <a:latin typeface="Cambria"/>
                <a:ea typeface="Cambria"/>
                <a:cs typeface="Cambria"/>
                <a:sym typeface="Cambria"/>
              </a:rPr>
              <a:t>the true map</a:t>
            </a:r>
            <a:endParaRPr sz="3600">
              <a:solidFill>
                <a:srgbClr val="99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16" name="Shape 416"/>
          <p:cNvSpPr txBox="1"/>
          <p:nvPr/>
        </p:nvSpPr>
        <p:spPr>
          <a:xfrm>
            <a:off x="2588250" y="4152650"/>
            <a:ext cx="39675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990000"/>
                </a:solidFill>
                <a:latin typeface="Cambria"/>
                <a:ea typeface="Cambria"/>
                <a:cs typeface="Cambria"/>
                <a:sym typeface="Cambria"/>
              </a:rPr>
              <a:t>goes within</a:t>
            </a:r>
            <a:endParaRPr sz="3600">
              <a:solidFill>
                <a:srgbClr val="99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422" name="Shape 422"/>
          <p:cNvSpPr txBox="1"/>
          <p:nvPr>
            <p:ph idx="1" type="body"/>
          </p:nvPr>
        </p:nvSpPr>
        <p:spPr>
          <a:xfrm>
            <a:off x="480950" y="1765475"/>
            <a:ext cx="6801300" cy="27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Container([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1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,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2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,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3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]).map(reverse).map(first)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//=&gt; Container(3)</a:t>
            </a:r>
            <a:endParaRPr i="1" sz="1800">
              <a:solidFill>
                <a:srgbClr val="AEAEAE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Container(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"flamethrower"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).map(length).map(</a:t>
            </a:r>
            <a:r>
              <a:rPr lang="en" sz="1800">
                <a:solidFill>
                  <a:srgbClr val="DAD085"/>
                </a:solidFill>
                <a:highlight>
                  <a:schemeClr val="dk1"/>
                </a:highlight>
              </a:rPr>
              <a:t>add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1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))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//=&gt; Container(13)</a:t>
            </a:r>
            <a:endParaRPr i="1" sz="1800">
              <a:solidFill>
                <a:srgbClr val="AEAEAE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rgbClr val="0C1021"/>
              </a:highlight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428" name="Shape 428"/>
          <p:cNvSpPr txBox="1"/>
          <p:nvPr>
            <p:ph idx="1" type="body"/>
          </p:nvPr>
        </p:nvSpPr>
        <p:spPr>
          <a:xfrm>
            <a:off x="480950" y="1765475"/>
            <a:ext cx="6801300" cy="30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map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_.curry(</a:t>
            </a: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function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(f, obj) {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return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obj.map(f)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})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Container(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3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).map(</a:t>
            </a:r>
            <a:r>
              <a:rPr lang="en" sz="1800">
                <a:solidFill>
                  <a:srgbClr val="DAD085"/>
                </a:solidFill>
                <a:highlight>
                  <a:schemeClr val="dk1"/>
                </a:highlight>
              </a:rPr>
              <a:t>add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1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)) </a:t>
            </a: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 Container(4)</a:t>
            </a:r>
            <a:endParaRPr i="1" sz="1800">
              <a:solidFill>
                <a:srgbClr val="AEAEAE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map(</a:t>
            </a:r>
            <a:r>
              <a:rPr lang="en" sz="1800">
                <a:solidFill>
                  <a:srgbClr val="DAD085"/>
                </a:solidFill>
                <a:highlight>
                  <a:schemeClr val="dk1"/>
                </a:highlight>
              </a:rPr>
              <a:t>add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1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), Container(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3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)) </a:t>
            </a: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 Container(4)</a:t>
            </a:r>
            <a:endParaRPr i="1" sz="1800">
              <a:solidFill>
                <a:srgbClr val="AEAEAE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rgbClr val="0C1021"/>
              </a:highlight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x="480950" y="1765475"/>
            <a:ext cx="6801300" cy="27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map(</a:t>
            </a:r>
            <a:r>
              <a:rPr lang="en" sz="1800">
                <a:solidFill>
                  <a:srgbClr val="DAD085"/>
                </a:solidFill>
                <a:highlight>
                  <a:schemeClr val="dk1"/>
                </a:highlight>
              </a:rPr>
              <a:t>match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/cat/g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), Container(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"catsup"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))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//=&gt; Container([“cat”])</a:t>
            </a:r>
            <a:endParaRPr i="1" sz="1800">
              <a:solidFill>
                <a:srgbClr val="AEAEAE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rgbClr val="0C102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map(compose(first, reverse), Container(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"dog"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))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//=&gt; Container(“g”)</a:t>
            </a:r>
            <a:endParaRPr i="1" sz="1800">
              <a:solidFill>
                <a:srgbClr val="AEAEAE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rgbClr val="0C1021"/>
              </a:highlight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Functor</a:t>
            </a:r>
            <a:endParaRPr/>
          </a:p>
        </p:txBody>
      </p:sp>
      <p:sp>
        <p:nvSpPr>
          <p:cNvPr id="440" name="Shape 440"/>
          <p:cNvSpPr txBox="1"/>
          <p:nvPr>
            <p:ph idx="1" type="body"/>
          </p:nvPr>
        </p:nvSpPr>
        <p:spPr>
          <a:xfrm>
            <a:off x="457200" y="1848325"/>
            <a:ext cx="8229600" cy="24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0C1021"/>
                </a:highlight>
              </a:rPr>
              <a:t>“An object or data structure you can map over”</a:t>
            </a:r>
            <a:endParaRPr sz="1800">
              <a:highlight>
                <a:srgbClr val="0C102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0C102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0C1021"/>
                </a:highlight>
              </a:rPr>
              <a:t>functions: map</a:t>
            </a:r>
            <a:endParaRPr sz="1800">
              <a:highlight>
                <a:srgbClr val="0C1021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Symptoms</a:t>
            </a:r>
            <a:endParaRPr/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3000"/>
              <a:buChar char="●"/>
            </a:pPr>
            <a:r>
              <a:rPr lang="en">
                <a:solidFill>
                  <a:srgbClr val="CCCCCC"/>
                </a:solidFill>
              </a:rPr>
              <a:t>Custom names</a:t>
            </a:r>
            <a:endParaRPr>
              <a:solidFill>
                <a:srgbClr val="CCCCCC"/>
              </a:solidFill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000"/>
              <a:buChar char="●"/>
            </a:pPr>
            <a:r>
              <a:rPr lang="en">
                <a:solidFill>
                  <a:srgbClr val="CCCCCC"/>
                </a:solidFill>
              </a:rPr>
              <a:t>Looping patterns</a:t>
            </a:r>
            <a:endParaRPr>
              <a:solidFill>
                <a:srgbClr val="CCCCCC"/>
              </a:solidFill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000"/>
              <a:buChar char="●"/>
            </a:pPr>
            <a:r>
              <a:rPr lang="en">
                <a:solidFill>
                  <a:srgbClr val="CCCCCC"/>
                </a:solidFill>
              </a:rPr>
              <a:t>Glue code</a:t>
            </a:r>
            <a:endParaRPr>
              <a:solidFill>
                <a:srgbClr val="CCCCCC"/>
              </a:solidFill>
            </a:endParaRPr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000"/>
              <a:buChar char="●"/>
            </a:pPr>
            <a:r>
              <a:rPr lang="en">
                <a:solidFill>
                  <a:srgbClr val="CCCCCC"/>
                </a:solidFill>
              </a:rPr>
              <a:t>Side effects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descr="humorism.jpg"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1005" y="0"/>
            <a:ext cx="4312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>
            <p:ph idx="1" type="body"/>
          </p:nvPr>
        </p:nvSpPr>
        <p:spPr>
          <a:xfrm>
            <a:off x="533375" y="1339375"/>
            <a:ext cx="7755600" cy="3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getElement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9B859D"/>
                </a:solidFill>
                <a:highlight>
                  <a:schemeClr val="dk1"/>
                </a:highlight>
              </a:rPr>
              <a:t>document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.querySelector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getNameParts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compose(</a:t>
            </a:r>
            <a:r>
              <a:rPr lang="en" sz="1800">
                <a:solidFill>
                  <a:srgbClr val="DAD085"/>
                </a:solidFill>
                <a:highlight>
                  <a:schemeClr val="dk1"/>
                </a:highlight>
              </a:rPr>
              <a:t>split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' '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), get(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'value'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), getElement)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getNameParts(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'#full_name'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//=&gt; ['Jonathan', 'Gregory', 'Brandis']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endParaRPr sz="1800">
              <a:solidFill>
                <a:srgbClr val="99CF50"/>
              </a:solidFill>
              <a:highlight>
                <a:schemeClr val="dk1"/>
              </a:highlight>
            </a:endParaRPr>
          </a:p>
        </p:txBody>
      </p:sp>
      <p:sp>
        <p:nvSpPr>
          <p:cNvPr id="446" name="Shape 4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Them pesky nulls</a:t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Them pesky nulls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452" name="Shape 452"/>
          <p:cNvSpPr txBox="1"/>
          <p:nvPr>
            <p:ph idx="1" type="body"/>
          </p:nvPr>
        </p:nvSpPr>
        <p:spPr>
          <a:xfrm>
            <a:off x="533375" y="1339375"/>
            <a:ext cx="7755600" cy="3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getElement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9B859D"/>
                </a:solidFill>
                <a:highlight>
                  <a:schemeClr val="dk1"/>
                </a:highlight>
              </a:rPr>
              <a:t>document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.querySelector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getNameParts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compose(</a:t>
            </a:r>
            <a:r>
              <a:rPr lang="en" sz="1800">
                <a:solidFill>
                  <a:srgbClr val="DAD085"/>
                </a:solidFill>
                <a:highlight>
                  <a:schemeClr val="dk1"/>
                </a:highlight>
              </a:rPr>
              <a:t>split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' '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), get(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'value'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), getElement)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getNameParts(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'#fullname'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//=&gt; Boom!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99CF50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/>
          <p:nvPr/>
        </p:nvSpPr>
        <p:spPr>
          <a:xfrm>
            <a:off x="4044550" y="1534300"/>
            <a:ext cx="38577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</a:rPr>
              <a:t>Captures a null check</a:t>
            </a:r>
            <a:endParaRPr sz="1800">
              <a:solidFill>
                <a:srgbClr val="CCCCCC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CCCCC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</a:rPr>
              <a:t>The value inside may not be there</a:t>
            </a:r>
            <a:endParaRPr sz="1800">
              <a:solidFill>
                <a:srgbClr val="CCCCCC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CCCCC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</a:rPr>
              <a:t>Sometimes has two subclasses Just / Nothing</a:t>
            </a:r>
            <a:endParaRPr sz="1800">
              <a:solidFill>
                <a:srgbClr val="CCCCCC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CCCCC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</a:rPr>
              <a:t>Sometimes called Option with subclasses Some/None</a:t>
            </a:r>
            <a:endParaRPr sz="1800">
              <a:solidFill>
                <a:srgbClr val="CCCCCC"/>
              </a:solidFill>
            </a:endParaRPr>
          </a:p>
        </p:txBody>
      </p:sp>
      <p:sp>
        <p:nvSpPr>
          <p:cNvPr id="458" name="Shape 4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459" name="Shape 4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534300"/>
            <a:ext cx="2074801" cy="301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465" name="Shape 465"/>
          <p:cNvSpPr txBox="1"/>
          <p:nvPr>
            <p:ph idx="1" type="body"/>
          </p:nvPr>
        </p:nvSpPr>
        <p:spPr>
          <a:xfrm>
            <a:off x="446575" y="1536125"/>
            <a:ext cx="68013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9B859D"/>
                </a:solidFill>
                <a:highlight>
                  <a:schemeClr val="dk1"/>
                </a:highlight>
              </a:rPr>
              <a:t>_Maybe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.</a:t>
            </a:r>
            <a:r>
              <a:rPr lang="en" sz="1800">
                <a:solidFill>
                  <a:srgbClr val="CF6A4C"/>
                </a:solidFill>
                <a:highlight>
                  <a:schemeClr val="dk1"/>
                </a:highlight>
              </a:rPr>
              <a:t>prototype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.</a:t>
            </a:r>
            <a:r>
              <a:rPr lang="en" sz="1800">
                <a:solidFill>
                  <a:srgbClr val="89BDFF"/>
                </a:solidFill>
                <a:highlight>
                  <a:schemeClr val="dk1"/>
                </a:highlight>
              </a:rPr>
              <a:t>map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function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(f) {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return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3E87E3"/>
                </a:solidFill>
                <a:highlight>
                  <a:schemeClr val="dk1"/>
                </a:highlight>
              </a:rPr>
              <a:t>this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.val ? Maybe(f(</a:t>
            </a:r>
            <a:r>
              <a:rPr lang="en" sz="1800">
                <a:solidFill>
                  <a:srgbClr val="3E87E3"/>
                </a:solidFill>
                <a:highlight>
                  <a:schemeClr val="dk1"/>
                </a:highlight>
              </a:rPr>
              <a:t>this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.val)) : Maybe(</a:t>
            </a:r>
            <a:r>
              <a:rPr lang="en" sz="1800">
                <a:solidFill>
                  <a:srgbClr val="3E87E3"/>
                </a:solidFill>
                <a:highlight>
                  <a:schemeClr val="dk1"/>
                </a:highlight>
              </a:rPr>
              <a:t>null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);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}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map(capitalize, Maybe(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"flamethrower"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//=&gt; Maybe(“Flamethrower”)</a:t>
            </a:r>
            <a:endParaRPr sz="1800">
              <a:solidFill>
                <a:srgbClr val="99CF50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/>
          <p:nvPr>
            <p:ph idx="1" type="body"/>
          </p:nvPr>
        </p:nvSpPr>
        <p:spPr>
          <a:xfrm>
            <a:off x="446575" y="1536125"/>
            <a:ext cx="68013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9B859D"/>
                </a:solidFill>
                <a:highlight>
                  <a:schemeClr val="dk1"/>
                </a:highlight>
              </a:rPr>
              <a:t>_Maybe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.</a:t>
            </a:r>
            <a:r>
              <a:rPr lang="en" sz="1800">
                <a:solidFill>
                  <a:srgbClr val="CF6A4C"/>
                </a:solidFill>
                <a:highlight>
                  <a:schemeClr val="dk1"/>
                </a:highlight>
              </a:rPr>
              <a:t>prototype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.</a:t>
            </a:r>
            <a:r>
              <a:rPr lang="en" sz="1800">
                <a:solidFill>
                  <a:srgbClr val="89BDFF"/>
                </a:solidFill>
                <a:highlight>
                  <a:schemeClr val="dk1"/>
                </a:highlight>
              </a:rPr>
              <a:t>map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function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(f) {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return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3E87E3"/>
                </a:solidFill>
                <a:highlight>
                  <a:schemeClr val="dk1"/>
                </a:highlight>
              </a:rPr>
              <a:t>this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.val ? Maybe(f(</a:t>
            </a:r>
            <a:r>
              <a:rPr lang="en" sz="1800">
                <a:solidFill>
                  <a:srgbClr val="3E87E3"/>
                </a:solidFill>
                <a:highlight>
                  <a:schemeClr val="dk1"/>
                </a:highlight>
              </a:rPr>
              <a:t>this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.val)) : Maybe(</a:t>
            </a:r>
            <a:r>
              <a:rPr lang="en" sz="1800">
                <a:solidFill>
                  <a:srgbClr val="3E87E3"/>
                </a:solidFill>
                <a:highlight>
                  <a:schemeClr val="dk1"/>
                </a:highlight>
              </a:rPr>
              <a:t>null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);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}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map(capitalize, Maybe(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null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//=&gt; Maybe(null)</a:t>
            </a:r>
            <a:endParaRPr sz="1800">
              <a:solidFill>
                <a:srgbClr val="99CF50"/>
              </a:solidFill>
              <a:highlight>
                <a:schemeClr val="dk1"/>
              </a:highlight>
            </a:endParaRPr>
          </a:p>
        </p:txBody>
      </p:sp>
      <p:sp>
        <p:nvSpPr>
          <p:cNvPr id="471" name="Shape 4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</a:t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477" name="Shape 477"/>
          <p:cNvSpPr txBox="1"/>
          <p:nvPr>
            <p:ph idx="1" type="body"/>
          </p:nvPr>
        </p:nvSpPr>
        <p:spPr>
          <a:xfrm>
            <a:off x="480950" y="1986375"/>
            <a:ext cx="68013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firstMatch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compose(first, </a:t>
            </a:r>
            <a:r>
              <a:rPr lang="en" sz="1800">
                <a:solidFill>
                  <a:srgbClr val="DAD085"/>
                </a:solidFill>
                <a:highlight>
                  <a:schemeClr val="dk1"/>
                </a:highlight>
              </a:rPr>
              <a:t>match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</a:t>
            </a:r>
            <a:r>
              <a:rPr lang="en" sz="1800">
                <a:solidFill>
                  <a:srgbClr val="E9C062"/>
                </a:solidFill>
                <a:highlight>
                  <a:schemeClr val="dk1"/>
                </a:highlight>
              </a:rPr>
              <a:t>/cat/g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))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firstMatch(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"dogsup"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//=&gt; Boom!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483" name="Shape 483"/>
          <p:cNvSpPr txBox="1"/>
          <p:nvPr>
            <p:ph idx="1" type="body"/>
          </p:nvPr>
        </p:nvSpPr>
        <p:spPr>
          <a:xfrm>
            <a:off x="480950" y="1986375"/>
            <a:ext cx="68013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firstMatch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compose(map(first), Maybe, </a:t>
            </a:r>
            <a:r>
              <a:rPr lang="en" sz="1800">
                <a:solidFill>
                  <a:srgbClr val="DAD085"/>
                </a:solidFill>
                <a:highlight>
                  <a:schemeClr val="dk1"/>
                </a:highlight>
              </a:rPr>
              <a:t>match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</a:t>
            </a:r>
            <a:r>
              <a:rPr lang="en" sz="1800">
                <a:solidFill>
                  <a:srgbClr val="E9C062"/>
                </a:solidFill>
                <a:highlight>
                  <a:schemeClr val="dk1"/>
                </a:highlight>
              </a:rPr>
              <a:t>/cat/g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))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firstMatch(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"dogsup"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//=&gt; Maybe(null)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489" name="Shape 489"/>
          <p:cNvSpPr txBox="1"/>
          <p:nvPr>
            <p:ph idx="1" type="body"/>
          </p:nvPr>
        </p:nvSpPr>
        <p:spPr>
          <a:xfrm>
            <a:off x="480950" y="1986375"/>
            <a:ext cx="68013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firstMatch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compose(map(first), Maybe, </a:t>
            </a:r>
            <a:r>
              <a:rPr lang="en" sz="1800">
                <a:solidFill>
                  <a:srgbClr val="DAD085"/>
                </a:solidFill>
                <a:highlight>
                  <a:schemeClr val="dk1"/>
                </a:highlight>
              </a:rPr>
              <a:t>match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</a:t>
            </a:r>
            <a:r>
              <a:rPr lang="en" sz="1800">
                <a:solidFill>
                  <a:srgbClr val="E9C062"/>
                </a:solidFill>
                <a:highlight>
                  <a:schemeClr val="dk1"/>
                </a:highlight>
              </a:rPr>
              <a:t>/cat/g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))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firstMatch(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"catsup"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//=&gt; Maybe(“cat”)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 txBox="1"/>
          <p:nvPr/>
        </p:nvSpPr>
        <p:spPr>
          <a:xfrm>
            <a:off x="4044550" y="1534300"/>
            <a:ext cx="3857700" cy="3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</a:rPr>
              <a:t>Typically used for pure error handling</a:t>
            </a:r>
            <a:endParaRPr sz="1800">
              <a:solidFill>
                <a:srgbClr val="CCCCCC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CCCCC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</a:rPr>
              <a:t>Like Maybe, but with an error message embedded</a:t>
            </a:r>
            <a:endParaRPr sz="1800">
              <a:solidFill>
                <a:srgbClr val="CCCCCC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CCCCC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</a:rPr>
              <a:t>Has two subclasses: Left/Right</a:t>
            </a:r>
            <a:endParaRPr sz="1800">
              <a:solidFill>
                <a:srgbClr val="CCCCCC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CCCCC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</a:rPr>
              <a:t>Maps the function over a Right, ignores the Left</a:t>
            </a:r>
            <a:endParaRPr sz="1800">
              <a:solidFill>
                <a:srgbClr val="CCCCCC"/>
              </a:solidFill>
            </a:endParaRPr>
          </a:p>
        </p:txBody>
      </p:sp>
      <p:sp>
        <p:nvSpPr>
          <p:cNvPr id="495" name="Shape 4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Either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496" name="Shape 4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175" y="1299613"/>
            <a:ext cx="2313176" cy="336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Either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502" name="Shape 502"/>
          <p:cNvSpPr txBox="1"/>
          <p:nvPr>
            <p:ph idx="1" type="body"/>
          </p:nvPr>
        </p:nvSpPr>
        <p:spPr>
          <a:xfrm>
            <a:off x="480950" y="1986375"/>
            <a:ext cx="77526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map(</a:t>
            </a: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function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(x) {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return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x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+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1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; }, Right(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2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//=&gt; Right(3)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map(</a:t>
            </a: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function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(x) {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return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x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+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1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; }, Left(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‘some message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//=&gt; Left(‘some message’)</a:t>
            </a:r>
            <a:endParaRPr i="1" sz="1800">
              <a:solidFill>
                <a:srgbClr val="AEAEAE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99CF50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4-04-19 at 12.48.42 PM.png"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463" y="0"/>
            <a:ext cx="75110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Shape 5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550" y="3001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 txBox="1"/>
          <p:nvPr>
            <p:ph idx="1" type="body"/>
          </p:nvPr>
        </p:nvSpPr>
        <p:spPr>
          <a:xfrm>
            <a:off x="328550" y="1181325"/>
            <a:ext cx="7752600" cy="37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6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600">
                <a:solidFill>
                  <a:srgbClr val="89BDFF"/>
                </a:solidFill>
                <a:highlight>
                  <a:schemeClr val="dk1"/>
                </a:highlight>
              </a:rPr>
              <a:t>determineAge</a:t>
            </a:r>
            <a:r>
              <a:rPr lang="en" sz="16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6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6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600">
                <a:solidFill>
                  <a:srgbClr val="99CF50"/>
                </a:solidFill>
                <a:highlight>
                  <a:schemeClr val="dk1"/>
                </a:highlight>
              </a:rPr>
              <a:t>function</a:t>
            </a:r>
            <a:r>
              <a:rPr lang="en" sz="1600">
                <a:solidFill>
                  <a:srgbClr val="F8F8F8"/>
                </a:solidFill>
                <a:highlight>
                  <a:schemeClr val="dk1"/>
                </a:highlight>
              </a:rPr>
              <a:t>(user){</a:t>
            </a:r>
            <a:br>
              <a:rPr lang="en" sz="16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600">
                <a:solidFill>
                  <a:srgbClr val="F8F8F8"/>
                </a:solidFill>
                <a:highlight>
                  <a:schemeClr val="dk1"/>
                </a:highlight>
              </a:rPr>
              <a:t>  </a:t>
            </a:r>
            <a:r>
              <a:rPr lang="en" sz="1600">
                <a:solidFill>
                  <a:srgbClr val="E28964"/>
                </a:solidFill>
                <a:highlight>
                  <a:schemeClr val="dk1"/>
                </a:highlight>
              </a:rPr>
              <a:t>return</a:t>
            </a:r>
            <a:r>
              <a:rPr lang="en" sz="1600">
                <a:solidFill>
                  <a:srgbClr val="F8F8F8"/>
                </a:solidFill>
                <a:highlight>
                  <a:schemeClr val="dk1"/>
                </a:highlight>
              </a:rPr>
              <a:t> user.age ? Right(user.age) : Left(</a:t>
            </a:r>
            <a:r>
              <a:rPr lang="en" sz="1600">
                <a:solidFill>
                  <a:srgbClr val="65B042"/>
                </a:solidFill>
                <a:highlight>
                  <a:schemeClr val="dk1"/>
                </a:highlight>
              </a:rPr>
              <a:t>"couldn’t get age"</a:t>
            </a:r>
            <a:r>
              <a:rPr lang="en" sz="1600">
                <a:solidFill>
                  <a:srgbClr val="F8F8F8"/>
                </a:solidFill>
                <a:highlight>
                  <a:schemeClr val="dk1"/>
                </a:highlight>
              </a:rPr>
              <a:t>);</a:t>
            </a:r>
            <a:br>
              <a:rPr lang="en" sz="16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600">
                <a:solidFill>
                  <a:srgbClr val="F8F8F8"/>
                </a:solidFill>
                <a:highlight>
                  <a:schemeClr val="dk1"/>
                </a:highlight>
              </a:rPr>
              <a:t>}</a:t>
            </a:r>
            <a:br>
              <a:rPr lang="en" sz="16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6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600">
                <a:solidFill>
                  <a:srgbClr val="F8F8F8"/>
                </a:solidFill>
                <a:highlight>
                  <a:schemeClr val="dk1"/>
                </a:highlight>
              </a:rPr>
              <a:t> yearOlder </a:t>
            </a:r>
            <a:r>
              <a:rPr lang="en" sz="16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600">
                <a:solidFill>
                  <a:srgbClr val="F8F8F8"/>
                </a:solidFill>
                <a:highlight>
                  <a:schemeClr val="dk1"/>
                </a:highlight>
              </a:rPr>
              <a:t> compose(map(</a:t>
            </a:r>
            <a:r>
              <a:rPr lang="en" sz="1600">
                <a:solidFill>
                  <a:srgbClr val="DAD085"/>
                </a:solidFill>
                <a:highlight>
                  <a:schemeClr val="dk1"/>
                </a:highlight>
              </a:rPr>
              <a:t>add</a:t>
            </a:r>
            <a:r>
              <a:rPr lang="en" sz="1600">
                <a:solidFill>
                  <a:srgbClr val="F8F8F8"/>
                </a:solidFill>
                <a:highlight>
                  <a:schemeClr val="dk1"/>
                </a:highlight>
              </a:rPr>
              <a:t>(</a:t>
            </a:r>
            <a:r>
              <a:rPr lang="en" sz="1600">
                <a:solidFill>
                  <a:srgbClr val="3387CC"/>
                </a:solidFill>
                <a:highlight>
                  <a:schemeClr val="dk1"/>
                </a:highlight>
              </a:rPr>
              <a:t>1</a:t>
            </a:r>
            <a:r>
              <a:rPr lang="en" sz="1600">
                <a:solidFill>
                  <a:srgbClr val="F8F8F8"/>
                </a:solidFill>
                <a:highlight>
                  <a:schemeClr val="dk1"/>
                </a:highlight>
              </a:rPr>
              <a:t>)), determineAge)</a:t>
            </a:r>
            <a:br>
              <a:rPr lang="en" sz="1600">
                <a:solidFill>
                  <a:srgbClr val="F8F8F8"/>
                </a:solidFill>
                <a:highlight>
                  <a:schemeClr val="dk1"/>
                </a:highlight>
              </a:rPr>
            </a:br>
            <a:br>
              <a:rPr lang="en" sz="16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600">
                <a:solidFill>
                  <a:srgbClr val="F8F8F8"/>
                </a:solidFill>
                <a:highlight>
                  <a:schemeClr val="dk1"/>
                </a:highlight>
              </a:rPr>
              <a:t>yearOlder({age: </a:t>
            </a:r>
            <a:r>
              <a:rPr lang="en" sz="1600">
                <a:solidFill>
                  <a:srgbClr val="3387CC"/>
                </a:solidFill>
                <a:highlight>
                  <a:schemeClr val="dk1"/>
                </a:highlight>
              </a:rPr>
              <a:t>22</a:t>
            </a:r>
            <a:r>
              <a:rPr lang="en" sz="1600">
                <a:solidFill>
                  <a:srgbClr val="F8F8F8"/>
                </a:solidFill>
                <a:highlight>
                  <a:schemeClr val="dk1"/>
                </a:highlight>
              </a:rPr>
              <a:t>})</a:t>
            </a:r>
            <a:br>
              <a:rPr lang="en" sz="16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i="1" lang="en" sz="1600">
                <a:solidFill>
                  <a:srgbClr val="AEAEAE"/>
                </a:solidFill>
                <a:highlight>
                  <a:schemeClr val="dk1"/>
                </a:highlight>
              </a:rPr>
              <a:t>//=&gt; Right(23)</a:t>
            </a:r>
            <a:br>
              <a:rPr lang="en" sz="1600">
                <a:solidFill>
                  <a:srgbClr val="F8F8F8"/>
                </a:solidFill>
                <a:highlight>
                  <a:schemeClr val="dk1"/>
                </a:highlight>
              </a:rPr>
            </a:br>
            <a:br>
              <a:rPr lang="en" sz="16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600">
                <a:solidFill>
                  <a:srgbClr val="F8F8F8"/>
                </a:solidFill>
                <a:highlight>
                  <a:schemeClr val="dk1"/>
                </a:highlight>
              </a:rPr>
              <a:t>yearOlder({age: </a:t>
            </a:r>
            <a:r>
              <a:rPr lang="en" sz="1600">
                <a:solidFill>
                  <a:srgbClr val="3387CC"/>
                </a:solidFill>
                <a:highlight>
                  <a:schemeClr val="dk1"/>
                </a:highlight>
              </a:rPr>
              <a:t>null</a:t>
            </a:r>
            <a:r>
              <a:rPr lang="en" sz="1600">
                <a:solidFill>
                  <a:srgbClr val="F8F8F8"/>
                </a:solidFill>
                <a:highlight>
                  <a:schemeClr val="dk1"/>
                </a:highlight>
              </a:rPr>
              <a:t>})</a:t>
            </a:r>
            <a:br>
              <a:rPr lang="en" sz="16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i="1" lang="en" sz="1600">
                <a:solidFill>
                  <a:srgbClr val="AEAEAE"/>
                </a:solidFill>
                <a:highlight>
                  <a:schemeClr val="dk1"/>
                </a:highlight>
              </a:rPr>
              <a:t>//=&gt; Left("couldn’t get age")</a:t>
            </a:r>
            <a:br>
              <a:rPr lang="en" sz="1600">
                <a:solidFill>
                  <a:srgbClr val="F8F8F8"/>
                </a:solidFill>
                <a:highlight>
                  <a:schemeClr val="dk1"/>
                </a:highlight>
              </a:rPr>
            </a:br>
            <a:endParaRPr sz="16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99CF50"/>
              </a:solidFill>
              <a:highlight>
                <a:schemeClr val="dk1"/>
              </a:highlight>
            </a:endParaRPr>
          </a:p>
        </p:txBody>
      </p:sp>
      <p:sp>
        <p:nvSpPr>
          <p:cNvPr id="513" name="Shape 5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Either</a:t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/>
          <p:nvPr/>
        </p:nvSpPr>
        <p:spPr>
          <a:xfrm>
            <a:off x="4044550" y="1534300"/>
            <a:ext cx="3857700" cy="29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</a:rPr>
              <a:t>A lazy computation “builder”</a:t>
            </a:r>
            <a:endParaRPr sz="1800">
              <a:solidFill>
                <a:srgbClr val="CCCCCC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CCCCC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</a:rPr>
              <a:t>Typically used to contain side effects</a:t>
            </a:r>
            <a:endParaRPr sz="1800">
              <a:solidFill>
                <a:srgbClr val="CCCCCC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CCCCC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</a:rPr>
              <a:t>You must </a:t>
            </a:r>
            <a:r>
              <a:rPr i="1" lang="en" sz="1800">
                <a:solidFill>
                  <a:srgbClr val="CCCCCC"/>
                </a:solidFill>
              </a:rPr>
              <a:t>runIO</a:t>
            </a:r>
            <a:r>
              <a:rPr lang="en" sz="1800">
                <a:solidFill>
                  <a:srgbClr val="CCCCCC"/>
                </a:solidFill>
              </a:rPr>
              <a:t> to perform the operation</a:t>
            </a:r>
            <a:endParaRPr sz="1800">
              <a:solidFill>
                <a:srgbClr val="CCCCCC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CCCCC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</a:rPr>
              <a:t>Map appends the function to a list of things to run with the effectful value.</a:t>
            </a:r>
            <a:endParaRPr sz="1800">
              <a:solidFill>
                <a:srgbClr val="CCCCCC"/>
              </a:solidFill>
            </a:endParaRPr>
          </a:p>
        </p:txBody>
      </p:sp>
      <p:sp>
        <p:nvSpPr>
          <p:cNvPr id="519" name="Shape 5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520" name="Shape 5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850" y="1121875"/>
            <a:ext cx="2313176" cy="3364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526" name="Shape 526"/>
          <p:cNvSpPr txBox="1"/>
          <p:nvPr>
            <p:ph idx="1" type="body"/>
          </p:nvPr>
        </p:nvSpPr>
        <p:spPr>
          <a:xfrm>
            <a:off x="328550" y="1986375"/>
            <a:ext cx="88155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email_io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IO(</a:t>
            </a: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function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(){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return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$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"#email"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).val() })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msg_io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map(</a:t>
            </a:r>
            <a:r>
              <a:rPr lang="en" sz="1800">
                <a:solidFill>
                  <a:srgbClr val="DAD085"/>
                </a:solidFill>
                <a:highlight>
                  <a:schemeClr val="dk1"/>
                </a:highlight>
              </a:rPr>
              <a:t>concat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"welcome "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), email_io)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runIO(msg_io)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//=&gt; ”welcome steve@foodie.net”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99CF50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Shape 5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575" y="600063"/>
            <a:ext cx="6454700" cy="4298825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Shape 532"/>
          <p:cNvSpPr txBox="1"/>
          <p:nvPr>
            <p:ph type="title"/>
          </p:nvPr>
        </p:nvSpPr>
        <p:spPr>
          <a:xfrm>
            <a:off x="177725" y="1303650"/>
            <a:ext cx="2048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runIO()</a:t>
            </a:r>
            <a:endParaRPr>
              <a:solidFill>
                <a:srgbClr val="CCCCCC"/>
              </a:solidFill>
            </a:endParaRPr>
          </a:p>
        </p:txBody>
      </p:sp>
      <p:cxnSp>
        <p:nvCxnSpPr>
          <p:cNvPr id="533" name="Shape 533"/>
          <p:cNvCxnSpPr>
            <a:stCxn id="532" idx="2"/>
          </p:cNvCxnSpPr>
          <p:nvPr/>
        </p:nvCxnSpPr>
        <p:spPr>
          <a:xfrm>
            <a:off x="1201925" y="2161050"/>
            <a:ext cx="2112000" cy="7767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 txBox="1"/>
          <p:nvPr>
            <p:ph idx="1" type="body"/>
          </p:nvPr>
        </p:nvSpPr>
        <p:spPr>
          <a:xfrm>
            <a:off x="480900" y="1610000"/>
            <a:ext cx="8815500" cy="32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getBgColor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compose(get(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"background-color"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), JSON.parse)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bgPref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compose(map(getBgColor), Store.get(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"preferences"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app = bgPref()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//=&gt; IO()</a:t>
            </a:r>
            <a:endParaRPr i="1" sz="1800">
              <a:solidFill>
                <a:srgbClr val="AEAEAE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800">
              <a:solidFill>
                <a:srgbClr val="AEAEAE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runIO(app)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//=&gt; #efefef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endParaRPr sz="1800">
              <a:solidFill>
                <a:srgbClr val="99CF50"/>
              </a:solidFill>
              <a:highlight>
                <a:schemeClr val="dk1"/>
              </a:highlight>
            </a:endParaRPr>
          </a:p>
        </p:txBody>
      </p:sp>
      <p:sp>
        <p:nvSpPr>
          <p:cNvPr id="539" name="Shape 5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</a:t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 txBox="1"/>
          <p:nvPr>
            <p:ph idx="1" type="body"/>
          </p:nvPr>
        </p:nvSpPr>
        <p:spPr>
          <a:xfrm>
            <a:off x="480950" y="1986375"/>
            <a:ext cx="88155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email_io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IO(</a:t>
            </a: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function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(){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return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$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"#email"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).val() }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getValue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function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(sel){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return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$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(sel).val() }.toIO()</a:t>
            </a:r>
            <a:endParaRPr sz="1800">
              <a:solidFill>
                <a:srgbClr val="99CF50"/>
              </a:solidFill>
              <a:highlight>
                <a:schemeClr val="dk1"/>
              </a:highlight>
            </a:endParaRPr>
          </a:p>
        </p:txBody>
      </p:sp>
      <p:sp>
        <p:nvSpPr>
          <p:cNvPr id="545" name="Shape 5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</a:t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 txBox="1"/>
          <p:nvPr/>
        </p:nvSpPr>
        <p:spPr>
          <a:xfrm>
            <a:off x="4044550" y="1534300"/>
            <a:ext cx="38577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</a:rPr>
              <a:t>An infinite list of results</a:t>
            </a:r>
            <a:endParaRPr sz="1800">
              <a:solidFill>
                <a:srgbClr val="CCCCCC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CCCCC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</a:rPr>
              <a:t>Dual of array</a:t>
            </a:r>
            <a:endParaRPr sz="1800">
              <a:solidFill>
                <a:srgbClr val="CCCCCC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CCCCC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</a:rPr>
              <a:t>Its map is sometimes lazy</a:t>
            </a:r>
            <a:endParaRPr sz="1800">
              <a:solidFill>
                <a:srgbClr val="CCCCCC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CCCCC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Calls the mapped function each time an event happens</a:t>
            </a:r>
            <a:endParaRPr sz="1800">
              <a:solidFill>
                <a:srgbClr val="CCCCCC"/>
              </a:solidFill>
            </a:endParaRPr>
          </a:p>
        </p:txBody>
      </p:sp>
      <p:sp>
        <p:nvSpPr>
          <p:cNvPr id="551" name="Shape 5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EventStream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552" name="Shape 5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375" y="1299637"/>
            <a:ext cx="2313176" cy="336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/>
          <p:nvPr>
            <p:ph idx="1" type="body"/>
          </p:nvPr>
        </p:nvSpPr>
        <p:spPr>
          <a:xfrm>
            <a:off x="99950" y="1986375"/>
            <a:ext cx="92073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id_s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map(</a:t>
            </a: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function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(e) {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return 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'#'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+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e.</a:t>
            </a:r>
            <a:r>
              <a:rPr lang="en" sz="1800">
                <a:solidFill>
                  <a:srgbClr val="CF6A4C"/>
                </a:solidFill>
                <a:highlight>
                  <a:schemeClr val="dk1"/>
                </a:highlight>
              </a:rPr>
              <a:t>id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}, Bacon.fromEventTarget(</a:t>
            </a:r>
            <a:r>
              <a:rPr lang="en" sz="1800">
                <a:solidFill>
                  <a:srgbClr val="9B859D"/>
                </a:solidFill>
                <a:highlight>
                  <a:schemeClr val="dk1"/>
                </a:highlight>
              </a:rPr>
              <a:t>document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, 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"click"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//=&gt; EventStream(String)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id_s.onValue(</a:t>
            </a: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function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(id) { </a:t>
            </a:r>
            <a:r>
              <a:rPr lang="en" sz="1800">
                <a:solidFill>
                  <a:srgbClr val="DAD085"/>
                </a:solidFill>
                <a:highlight>
                  <a:schemeClr val="dk1"/>
                </a:highlight>
              </a:rPr>
              <a:t>alert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'you clicked '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+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id) })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</p:txBody>
      </p:sp>
      <p:sp>
        <p:nvSpPr>
          <p:cNvPr id="558" name="Shape 5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EventStream</a:t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 txBox="1"/>
          <p:nvPr>
            <p:ph idx="1" type="body"/>
          </p:nvPr>
        </p:nvSpPr>
        <p:spPr>
          <a:xfrm>
            <a:off x="99950" y="1986375"/>
            <a:ext cx="92073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id_s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map(</a:t>
            </a: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function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(e) {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return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'#'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+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e.</a:t>
            </a:r>
            <a:r>
              <a:rPr lang="en" sz="1800">
                <a:solidFill>
                  <a:srgbClr val="CF6A4C"/>
                </a:solidFill>
                <a:highlight>
                  <a:schemeClr val="dk1"/>
                </a:highlight>
              </a:rPr>
              <a:t>id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}, Bacon.fromEventTarget(</a:t>
            </a:r>
            <a:r>
              <a:rPr lang="en" sz="1800">
                <a:solidFill>
                  <a:srgbClr val="9B859D"/>
                </a:solidFill>
                <a:highlight>
                  <a:schemeClr val="dk1"/>
                </a:highlight>
              </a:rPr>
              <a:t>document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, 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"click"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))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element_s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map(</a:t>
            </a:r>
            <a:r>
              <a:rPr lang="en" sz="1800">
                <a:solidFill>
                  <a:srgbClr val="9B859D"/>
                </a:solidFill>
                <a:highlight>
                  <a:schemeClr val="dk1"/>
                </a:highlight>
              </a:rPr>
              <a:t>document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.querySelector, id_s)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//=&gt; EventStream(Element)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element_s.onValue(</a:t>
            </a: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function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(el) { </a:t>
            </a:r>
            <a:r>
              <a:rPr lang="en" sz="1800">
                <a:solidFill>
                  <a:srgbClr val="DAD085"/>
                </a:solidFill>
                <a:highlight>
                  <a:schemeClr val="dk1"/>
                </a:highlight>
              </a:rPr>
              <a:t>alert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'The inner html is '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+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el.innerHTML) })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</p:txBody>
      </p:sp>
      <p:sp>
        <p:nvSpPr>
          <p:cNvPr id="564" name="Shape 5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EventStream</a:t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" type="body"/>
          </p:nvPr>
        </p:nvSpPr>
        <p:spPr>
          <a:xfrm>
            <a:off x="457200" y="1200150"/>
            <a:ext cx="3895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Omit Needless</a:t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Names</a:t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</a:rPr>
              <a:t>with separations</a:t>
            </a:r>
            <a:endParaRPr sz="2400">
              <a:solidFill>
                <a:srgbClr val="B7B7B7"/>
              </a:solidFill>
            </a:endParaRPr>
          </a:p>
          <a:p>
            <a:pPr indent="0" lvl="0" mar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</a:rPr>
              <a:t>and recognitions</a:t>
            </a:r>
            <a:endParaRPr sz="2400">
              <a:solidFill>
                <a:srgbClr val="B7B7B7"/>
              </a:solidFill>
            </a:endParaRPr>
          </a:p>
        </p:txBody>
      </p:sp>
      <p:pic>
        <p:nvPicPr>
          <p:cNvPr descr="shh.jpg"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2150" y="27750"/>
            <a:ext cx="5143500" cy="511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 txBox="1"/>
          <p:nvPr>
            <p:ph idx="1" type="body"/>
          </p:nvPr>
        </p:nvSpPr>
        <p:spPr>
          <a:xfrm>
            <a:off x="404750" y="1605375"/>
            <a:ext cx="88155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hover_s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Bacon.fromEventTarget(</a:t>
            </a:r>
            <a:r>
              <a:rPr lang="en" sz="1800">
                <a:solidFill>
                  <a:srgbClr val="9B859D"/>
                </a:solidFill>
                <a:highlight>
                  <a:schemeClr val="dk1"/>
                </a:highlight>
              </a:rPr>
              <a:t>document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, 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"hover"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element_s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map(compose(</a:t>
            </a:r>
            <a:r>
              <a:rPr lang="en" sz="1800">
                <a:solidFill>
                  <a:srgbClr val="9B859D"/>
                </a:solidFill>
                <a:highlight>
                  <a:schemeClr val="dk1"/>
                </a:highlight>
              </a:rPr>
              <a:t>document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.querySelector, get(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'id'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)), hover_s)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postid_s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map(</a:t>
            </a: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function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(el) {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return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el.</a:t>
            </a:r>
            <a:r>
              <a:rPr lang="en" sz="1800">
                <a:solidFill>
                  <a:srgbClr val="CF6A4C"/>
                </a:solidFill>
                <a:highlight>
                  <a:schemeClr val="dk1"/>
                </a:highlight>
              </a:rPr>
              <a:t>data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'post-id'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 }, element_s)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future_post_s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map(Api.getProductById, postid_s)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//=&gt; EventStream(Future(Post))</a:t>
            </a:r>
            <a:endParaRPr i="1" sz="1800">
              <a:solidFill>
                <a:srgbClr val="AEAEAE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99CF50"/>
              </a:solidFill>
              <a:highlight>
                <a:schemeClr val="dk1"/>
              </a:highlight>
            </a:endParaRPr>
          </a:p>
        </p:txBody>
      </p:sp>
      <p:sp>
        <p:nvSpPr>
          <p:cNvPr id="570" name="Shape 5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EventStream</a:t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 txBox="1"/>
          <p:nvPr/>
        </p:nvSpPr>
        <p:spPr>
          <a:xfrm>
            <a:off x="4044550" y="1534300"/>
            <a:ext cx="3857700" cy="30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</a:rPr>
              <a:t>Has an eventual value</a:t>
            </a:r>
            <a:endParaRPr sz="1800">
              <a:solidFill>
                <a:srgbClr val="CCCCCC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CCCCC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</a:rPr>
              <a:t>Similar to a promise, but it’s “lazy”</a:t>
            </a:r>
            <a:endParaRPr sz="1800">
              <a:solidFill>
                <a:srgbClr val="CCCCCC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CCCCC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</a:rPr>
              <a:t>You must </a:t>
            </a:r>
            <a:r>
              <a:rPr i="1" lang="en" sz="1800">
                <a:solidFill>
                  <a:srgbClr val="CCCCCC"/>
                </a:solidFill>
              </a:rPr>
              <a:t>fork</a:t>
            </a:r>
            <a:r>
              <a:rPr lang="en" sz="1800">
                <a:solidFill>
                  <a:srgbClr val="CCCCCC"/>
                </a:solidFill>
              </a:rPr>
              <a:t> it to kick it off</a:t>
            </a:r>
            <a:endParaRPr sz="1800">
              <a:solidFill>
                <a:srgbClr val="CCCCCC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CCCCC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</a:rPr>
              <a:t>It takes a function as it’s value</a:t>
            </a:r>
            <a:endParaRPr sz="1800">
              <a:solidFill>
                <a:srgbClr val="CCCCCC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CCCCC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</a:rPr>
              <a:t>Calls the function with it’s result once it’s there</a:t>
            </a:r>
            <a:endParaRPr sz="1800">
              <a:solidFill>
                <a:srgbClr val="CCCCCC"/>
              </a:solidFill>
            </a:endParaRPr>
          </a:p>
        </p:txBody>
      </p:sp>
      <p:sp>
        <p:nvSpPr>
          <p:cNvPr id="576" name="Shape 5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577" name="Shape 5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01" y="1299613"/>
            <a:ext cx="2313176" cy="336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 txBox="1"/>
          <p:nvPr>
            <p:ph idx="1" type="body"/>
          </p:nvPr>
        </p:nvSpPr>
        <p:spPr>
          <a:xfrm>
            <a:off x="328550" y="1986375"/>
            <a:ext cx="88155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89BDFF"/>
                </a:solidFill>
                <a:highlight>
                  <a:schemeClr val="dk1"/>
                </a:highlight>
              </a:rPr>
              <a:t>makeHtml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function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(post){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return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"&lt;div&gt;"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+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post.</a:t>
            </a:r>
            <a:r>
              <a:rPr lang="en" sz="1800">
                <a:solidFill>
                  <a:srgbClr val="CF6A4C"/>
                </a:solidFill>
                <a:highlight>
                  <a:schemeClr val="dk1"/>
                </a:highlight>
              </a:rPr>
              <a:t>title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+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"&lt;/div&gt;"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};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page_f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map(makeHtml, http.get(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'/posts/2'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page_f.fork(</a:t>
            </a: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function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(err) {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throw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(err) },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   		    </a:t>
            </a: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function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(page){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$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'#container'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).html(page) })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99CF50"/>
              </a:solidFill>
              <a:highlight>
                <a:schemeClr val="dk1"/>
              </a:highlight>
            </a:endParaRPr>
          </a:p>
        </p:txBody>
      </p:sp>
      <p:sp>
        <p:nvSpPr>
          <p:cNvPr id="583" name="Shape 5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</a:t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589" name="Shape 589"/>
          <p:cNvSpPr txBox="1"/>
          <p:nvPr>
            <p:ph idx="1" type="body"/>
          </p:nvPr>
        </p:nvSpPr>
        <p:spPr>
          <a:xfrm>
            <a:off x="328550" y="1986375"/>
            <a:ext cx="88155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89BDFF"/>
                </a:solidFill>
                <a:highlight>
                  <a:schemeClr val="dk1"/>
                </a:highlight>
              </a:rPr>
              <a:t>makeHtml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function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(title){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return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"&lt;div&gt;"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+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title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+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"&lt;/div&gt;"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}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createPage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compose(makeHtml, get(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'title'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page_f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compose(map(createPage), http.get(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'/posts/2'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))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page_f.fork(</a:t>
            </a: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function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(err) {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throw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(err) },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   		    </a:t>
            </a: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function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(page){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$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'#container'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).html(page) })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99CF50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595" name="Shape 595"/>
          <p:cNvSpPr txBox="1"/>
          <p:nvPr>
            <p:ph idx="1" type="body"/>
          </p:nvPr>
        </p:nvSpPr>
        <p:spPr>
          <a:xfrm>
            <a:off x="328550" y="1986375"/>
            <a:ext cx="88155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lineCount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compose(length, </a:t>
            </a:r>
            <a:r>
              <a:rPr lang="en" sz="1800">
                <a:solidFill>
                  <a:srgbClr val="DAD085"/>
                </a:solidFill>
                <a:highlight>
                  <a:schemeClr val="dk1"/>
                </a:highlight>
              </a:rPr>
              <a:t>split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</a:t>
            </a:r>
            <a:r>
              <a:rPr lang="en" sz="1800">
                <a:solidFill>
                  <a:srgbClr val="E9C062"/>
                </a:solidFill>
                <a:highlight>
                  <a:schemeClr val="dk1"/>
                </a:highlight>
              </a:rPr>
              <a:t>/</a:t>
            </a:r>
            <a:r>
              <a:rPr lang="en" sz="1800">
                <a:solidFill>
                  <a:srgbClr val="CF7D34"/>
                </a:solidFill>
                <a:highlight>
                  <a:schemeClr val="dk1"/>
                </a:highlight>
              </a:rPr>
              <a:t>\n</a:t>
            </a:r>
            <a:r>
              <a:rPr lang="en" sz="1800">
                <a:solidFill>
                  <a:srgbClr val="E9C062"/>
                </a:solidFill>
                <a:highlight>
                  <a:schemeClr val="dk1"/>
                </a:highlight>
              </a:rPr>
              <a:t>/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99CF50"/>
                </a:solidFill>
                <a:highlight>
                  <a:schemeClr val="dk1"/>
                </a:highlight>
              </a:rPr>
              <a:t>var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fileLineCount </a:t>
            </a:r>
            <a:r>
              <a:rPr lang="en" sz="1800">
                <a:solidFill>
                  <a:srgbClr val="E28964"/>
                </a:solidFill>
                <a:highlight>
                  <a:schemeClr val="dk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 compose(map(lineCount), readFile)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fileLineCount(</a:t>
            </a:r>
            <a:r>
              <a:rPr lang="en" sz="1800">
                <a:solidFill>
                  <a:srgbClr val="65B042"/>
                </a:solidFill>
                <a:highlight>
                  <a:schemeClr val="dk1"/>
                </a:highlight>
              </a:rPr>
              <a:t>"mydoc.txt"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).fork(log, log)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//=&gt; 34</a:t>
            </a:r>
            <a:endParaRPr i="1" sz="1800">
              <a:solidFill>
                <a:srgbClr val="AEAEAE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65B042"/>
              </a:solidFill>
              <a:highlight>
                <a:schemeClr val="dk1"/>
              </a:highlight>
            </a:endParaRPr>
          </a:p>
        </p:txBody>
      </p:sp>
      <p:sp>
        <p:nvSpPr>
          <p:cNvPr id="596" name="Shape 596"/>
          <p:cNvSpPr txBox="1"/>
          <p:nvPr/>
        </p:nvSpPr>
        <p:spPr>
          <a:xfrm>
            <a:off x="6062650" y="4177175"/>
            <a:ext cx="2869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</a:rPr>
              <a:t>http://jsbin.com/yumog</a:t>
            </a:r>
            <a:endParaRPr>
              <a:solidFill>
                <a:srgbClr val="A4C2F4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A86E8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rgbClr val="FF0000"/>
                </a:solidFill>
              </a:rPr>
              <a:t>answers: http://jsbin.com/xiwofojura</a:t>
            </a:r>
            <a:endParaRPr sz="1100" u="sng">
              <a:solidFill>
                <a:srgbClr val="FF0000"/>
              </a:solidFill>
              <a:hlinkClick r:id="rId3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 u="sng">
              <a:solidFill>
                <a:srgbClr val="FF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A86E8"/>
              </a:solidFill>
            </a:endParaRPr>
          </a:p>
        </p:txBody>
      </p:sp>
      <p:pic>
        <p:nvPicPr>
          <p:cNvPr descr="play.png" id="597" name="Shape 5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7650" y="3962088"/>
            <a:ext cx="1398472" cy="92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/>
          <p:nvPr>
            <p:ph idx="1" type="body"/>
          </p:nvPr>
        </p:nvSpPr>
        <p:spPr>
          <a:xfrm>
            <a:off x="304800" y="2193100"/>
            <a:ext cx="4109100" cy="27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F8F8F8"/>
                </a:solidFill>
                <a:highlight>
                  <a:srgbClr val="0C1021"/>
                </a:highlight>
              </a:rPr>
              <a:t>[x].map(f) </a:t>
            </a:r>
            <a:r>
              <a:rPr lang="en" sz="1400">
                <a:solidFill>
                  <a:srgbClr val="AEAEAE"/>
                </a:solidFill>
                <a:highlight>
                  <a:srgbClr val="0C1021"/>
                </a:highlight>
              </a:rPr>
              <a:t>// [f(x)]</a:t>
            </a:r>
            <a:br>
              <a:rPr lang="en" sz="1400">
                <a:solidFill>
                  <a:srgbClr val="F8F8F8"/>
                </a:solidFill>
                <a:highlight>
                  <a:srgbClr val="0C1021"/>
                </a:highlight>
              </a:rPr>
            </a:br>
            <a:r>
              <a:rPr lang="en" sz="1400">
                <a:solidFill>
                  <a:srgbClr val="F8F8F8"/>
                </a:solidFill>
                <a:highlight>
                  <a:srgbClr val="0C1021"/>
                </a:highlight>
              </a:rPr>
              <a:t>Maybe(x).attempt(f) </a:t>
            </a:r>
            <a:r>
              <a:rPr lang="en" sz="1400">
                <a:solidFill>
                  <a:srgbClr val="AEAEAE"/>
                </a:solidFill>
                <a:highlight>
                  <a:srgbClr val="0C1021"/>
                </a:highlight>
              </a:rPr>
              <a:t>// Maybe(f(x))</a:t>
            </a:r>
            <a:br>
              <a:rPr lang="en" sz="1400">
                <a:solidFill>
                  <a:srgbClr val="F8F8F8"/>
                </a:solidFill>
                <a:highlight>
                  <a:srgbClr val="0C1021"/>
                </a:highlight>
              </a:rPr>
            </a:br>
            <a:r>
              <a:rPr lang="en" sz="1400">
                <a:solidFill>
                  <a:srgbClr val="F8F8F8"/>
                </a:solidFill>
                <a:highlight>
                  <a:srgbClr val="0C1021"/>
                </a:highlight>
              </a:rPr>
              <a:t>Promise(x).then(f) </a:t>
            </a:r>
            <a:r>
              <a:rPr lang="en" sz="1400">
                <a:solidFill>
                  <a:srgbClr val="AEAEAE"/>
                </a:solidFill>
                <a:highlight>
                  <a:srgbClr val="0C1021"/>
                </a:highlight>
              </a:rPr>
              <a:t>// Promise(f(x))</a:t>
            </a:r>
            <a:br>
              <a:rPr lang="en" sz="1400">
                <a:solidFill>
                  <a:srgbClr val="F8F8F8"/>
                </a:solidFill>
                <a:highlight>
                  <a:srgbClr val="0C1021"/>
                </a:highlight>
              </a:rPr>
            </a:br>
            <a:r>
              <a:rPr lang="en" sz="1400">
                <a:solidFill>
                  <a:srgbClr val="F8F8F8"/>
                </a:solidFill>
                <a:highlight>
                  <a:srgbClr val="0C1021"/>
                </a:highlight>
              </a:rPr>
              <a:t>EventStream(x).subscribe(f) </a:t>
            </a:r>
            <a:r>
              <a:rPr lang="en" sz="1400">
                <a:solidFill>
                  <a:srgbClr val="AEAEAE"/>
                </a:solidFill>
                <a:highlight>
                  <a:srgbClr val="0C1021"/>
                </a:highlight>
              </a:rPr>
              <a:t>// EventStream(f(x))</a:t>
            </a:r>
            <a:endParaRPr sz="1400">
              <a:solidFill>
                <a:srgbClr val="F8F8F8"/>
              </a:solidFill>
              <a:highlight>
                <a:srgbClr val="0C102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F8F8F8"/>
              </a:solidFill>
              <a:highlight>
                <a:srgbClr val="0C1021"/>
              </a:highlight>
            </a:endParaRPr>
          </a:p>
        </p:txBody>
      </p:sp>
      <p:sp>
        <p:nvSpPr>
          <p:cNvPr id="603" name="Shape 603"/>
          <p:cNvSpPr txBox="1"/>
          <p:nvPr/>
        </p:nvSpPr>
        <p:spPr>
          <a:xfrm>
            <a:off x="4705000" y="1426700"/>
            <a:ext cx="36576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AA84F"/>
                </a:solidFill>
              </a:rPr>
              <a:t>We see it is </a:t>
            </a:r>
            <a:r>
              <a:rPr i="1" lang="en" sz="2400">
                <a:solidFill>
                  <a:srgbClr val="6AA84F"/>
                </a:solidFill>
              </a:rPr>
              <a:t>map</a:t>
            </a:r>
            <a:endParaRPr i="1" sz="2400">
              <a:solidFill>
                <a:srgbClr val="6AA84F"/>
              </a:solidFill>
            </a:endParaRPr>
          </a:p>
        </p:txBody>
      </p:sp>
      <p:sp>
        <p:nvSpPr>
          <p:cNvPr id="604" name="Shape 604"/>
          <p:cNvSpPr txBox="1"/>
          <p:nvPr/>
        </p:nvSpPr>
        <p:spPr>
          <a:xfrm>
            <a:off x="457200" y="1426700"/>
            <a:ext cx="36576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Custom names</a:t>
            </a:r>
            <a:endParaRPr sz="2400">
              <a:solidFill>
                <a:srgbClr val="CC0000"/>
              </a:solidFill>
            </a:endParaRPr>
          </a:p>
        </p:txBody>
      </p:sp>
      <p:sp>
        <p:nvSpPr>
          <p:cNvPr id="605" name="Shape 6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recognize </a:t>
            </a:r>
            <a:r>
              <a:rPr lang="en">
                <a:solidFill>
                  <a:srgbClr val="CCCCCC"/>
                </a:solidFill>
              </a:rPr>
              <a:t>map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606" name="Shape 606"/>
          <p:cNvSpPr txBox="1"/>
          <p:nvPr>
            <p:ph idx="1" type="body"/>
          </p:nvPr>
        </p:nvSpPr>
        <p:spPr>
          <a:xfrm>
            <a:off x="4705000" y="2193100"/>
            <a:ext cx="4109100" cy="17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F8F8F8"/>
                </a:solidFill>
                <a:highlight>
                  <a:srgbClr val="0C1021"/>
                </a:highlight>
              </a:rPr>
              <a:t>map(f, [x]) </a:t>
            </a:r>
            <a:r>
              <a:rPr lang="en" sz="1400">
                <a:solidFill>
                  <a:srgbClr val="AEAEAE"/>
                </a:solidFill>
                <a:highlight>
                  <a:srgbClr val="0C1021"/>
                </a:highlight>
              </a:rPr>
              <a:t>// [f(x)]</a:t>
            </a:r>
            <a:br>
              <a:rPr lang="en" sz="1400">
                <a:solidFill>
                  <a:srgbClr val="F8F8F8"/>
                </a:solidFill>
                <a:highlight>
                  <a:srgbClr val="0C1021"/>
                </a:highlight>
              </a:rPr>
            </a:br>
            <a:r>
              <a:rPr lang="en" sz="1400">
                <a:solidFill>
                  <a:srgbClr val="F8F8F8"/>
                </a:solidFill>
                <a:highlight>
                  <a:srgbClr val="0C1021"/>
                </a:highlight>
              </a:rPr>
              <a:t>map(f, Maybe(x)) </a:t>
            </a:r>
            <a:r>
              <a:rPr lang="en" sz="1400">
                <a:solidFill>
                  <a:srgbClr val="AEAEAE"/>
                </a:solidFill>
                <a:highlight>
                  <a:srgbClr val="0C1021"/>
                </a:highlight>
              </a:rPr>
              <a:t>// Maybe(f(x))</a:t>
            </a:r>
            <a:br>
              <a:rPr lang="en" sz="1400">
                <a:solidFill>
                  <a:srgbClr val="F8F8F8"/>
                </a:solidFill>
                <a:highlight>
                  <a:srgbClr val="0C1021"/>
                </a:highlight>
              </a:rPr>
            </a:br>
            <a:r>
              <a:rPr lang="en" sz="1400">
                <a:solidFill>
                  <a:srgbClr val="F8F8F8"/>
                </a:solidFill>
                <a:highlight>
                  <a:srgbClr val="0C1021"/>
                </a:highlight>
              </a:rPr>
              <a:t>map(f, Promise(x)) </a:t>
            </a:r>
            <a:r>
              <a:rPr lang="en" sz="1400">
                <a:solidFill>
                  <a:srgbClr val="AEAEAE"/>
                </a:solidFill>
                <a:highlight>
                  <a:srgbClr val="0C1021"/>
                </a:highlight>
              </a:rPr>
              <a:t>// Promise(f(x))</a:t>
            </a:r>
            <a:br>
              <a:rPr lang="en" sz="1400">
                <a:solidFill>
                  <a:srgbClr val="F8F8F8"/>
                </a:solidFill>
                <a:highlight>
                  <a:srgbClr val="0C1021"/>
                </a:highlight>
              </a:rPr>
            </a:br>
            <a:r>
              <a:rPr lang="en" sz="1400">
                <a:solidFill>
                  <a:srgbClr val="F8F8F8"/>
                </a:solidFill>
                <a:highlight>
                  <a:srgbClr val="0C1021"/>
                </a:highlight>
              </a:rPr>
              <a:t>map(f, EventStream(x)) </a:t>
            </a:r>
            <a:r>
              <a:rPr lang="en" sz="1400">
                <a:solidFill>
                  <a:srgbClr val="AEAEAE"/>
                </a:solidFill>
                <a:highlight>
                  <a:srgbClr val="0C1021"/>
                </a:highlight>
              </a:rPr>
              <a:t>// EventStream(f(x))</a:t>
            </a:r>
            <a:endParaRPr sz="1400">
              <a:solidFill>
                <a:srgbClr val="F8F8F8"/>
              </a:solidFill>
              <a:highlight>
                <a:srgbClr val="0C102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F8F8F8"/>
              </a:solidFill>
              <a:highlight>
                <a:srgbClr val="0C102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F8F8F8"/>
              </a:solidFill>
              <a:highlight>
                <a:srgbClr val="0C102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highlight>
                <a:srgbClr val="0C102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Laws &amp; Properties are useful!</a:t>
            </a:r>
            <a:endParaRPr/>
          </a:p>
        </p:txBody>
      </p:sp>
      <p:pic>
        <p:nvPicPr>
          <p:cNvPr id="612" name="Shape 6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1875" y="1626450"/>
            <a:ext cx="6172200" cy="3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Functor Laws</a:t>
            </a:r>
            <a:endParaRPr/>
          </a:p>
        </p:txBody>
      </p:sp>
      <p:sp>
        <p:nvSpPr>
          <p:cNvPr id="618" name="Shape 618"/>
          <p:cNvSpPr txBox="1"/>
          <p:nvPr>
            <p:ph idx="1" type="body"/>
          </p:nvPr>
        </p:nvSpPr>
        <p:spPr>
          <a:xfrm>
            <a:off x="457200" y="1632650"/>
            <a:ext cx="8229600" cy="28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EAEAE"/>
                </a:solidFill>
                <a:highlight>
                  <a:srgbClr val="0C1021"/>
                </a:highlight>
              </a:rPr>
              <a:t>// identity</a:t>
            </a:r>
            <a:b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  <a:t>map(id) </a:t>
            </a:r>
            <a:r>
              <a:rPr lang="en" sz="1800">
                <a:solidFill>
                  <a:srgbClr val="FBDE2D"/>
                </a:solidFill>
                <a:highlight>
                  <a:srgbClr val="0C1021"/>
                </a:highlight>
              </a:rPr>
              <a:t>==</a:t>
            </a:r>
            <a: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  <a:t> id</a:t>
            </a:r>
            <a:endParaRPr sz="1800">
              <a:solidFill>
                <a:srgbClr val="F8F8F8"/>
              </a:solidFill>
              <a:highlight>
                <a:srgbClr val="0C102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</a:br>
            <a:r>
              <a:rPr lang="en" sz="1800">
                <a:solidFill>
                  <a:srgbClr val="AEAEAE"/>
                </a:solidFill>
                <a:highlight>
                  <a:srgbClr val="0C1021"/>
                </a:highlight>
              </a:rPr>
              <a:t>// composition</a:t>
            </a:r>
            <a:b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  <a:t>compose(map(f), map(g)) </a:t>
            </a:r>
            <a:r>
              <a:rPr lang="en" sz="1800">
                <a:solidFill>
                  <a:srgbClr val="FBDE2D"/>
                </a:solidFill>
                <a:highlight>
                  <a:srgbClr val="0C1021"/>
                </a:highlight>
              </a:rPr>
              <a:t>==</a:t>
            </a:r>
            <a: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  <a:t> map(compose(f, g))</a:t>
            </a:r>
            <a:endParaRPr sz="1000">
              <a:solidFill>
                <a:srgbClr val="FBDE2D"/>
              </a:solidFill>
              <a:highlight>
                <a:srgbClr val="0C1021"/>
              </a:highlight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 txBox="1"/>
          <p:nvPr/>
        </p:nvSpPr>
        <p:spPr>
          <a:xfrm>
            <a:off x="4061050" y="792125"/>
            <a:ext cx="5082300" cy="41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  <a:t>reverse :: String -&gt; String</a:t>
            </a:r>
            <a:endParaRPr sz="1800">
              <a:solidFill>
                <a:srgbClr val="F8F8F8"/>
              </a:solidFill>
              <a:highlight>
                <a:srgbClr val="0C102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  <a:t>toArray :: a -&gt; Array a</a:t>
            </a:r>
            <a:endParaRPr sz="1800">
              <a:solidFill>
                <a:srgbClr val="F8F8F8"/>
              </a:solidFill>
              <a:highlight>
                <a:srgbClr val="0C102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rgbClr val="0C102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BDE2D"/>
                </a:solidFill>
                <a:highlight>
                  <a:srgbClr val="0C1021"/>
                </a:highlight>
              </a:rPr>
              <a:t>var</a:t>
            </a:r>
            <a: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  <a:t> </a:t>
            </a:r>
            <a:r>
              <a:rPr lang="en" sz="1800">
                <a:solidFill>
                  <a:srgbClr val="FF6400"/>
                </a:solidFill>
                <a:highlight>
                  <a:srgbClr val="0C1021"/>
                </a:highlight>
              </a:rPr>
              <a:t>toArray</a:t>
            </a:r>
            <a: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  <a:t> </a:t>
            </a:r>
            <a:r>
              <a:rPr lang="en" sz="1800">
                <a:solidFill>
                  <a:srgbClr val="FBDE2D"/>
                </a:solidFill>
                <a:highlight>
                  <a:srgbClr val="0C1021"/>
                </a:highlight>
              </a:rPr>
              <a:t>=</a:t>
            </a:r>
            <a: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  <a:t> </a:t>
            </a:r>
            <a:r>
              <a:rPr lang="en" sz="1800">
                <a:solidFill>
                  <a:srgbClr val="FBDE2D"/>
                </a:solidFill>
                <a:highlight>
                  <a:srgbClr val="0C1021"/>
                </a:highlight>
              </a:rPr>
              <a:t>function</a:t>
            </a:r>
            <a: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  <a:t> (x) { </a:t>
            </a:r>
            <a:r>
              <a:rPr lang="en" sz="1800">
                <a:solidFill>
                  <a:srgbClr val="FBDE2D"/>
                </a:solidFill>
                <a:highlight>
                  <a:srgbClr val="0C1021"/>
                </a:highlight>
              </a:rPr>
              <a:t>return</a:t>
            </a:r>
            <a: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  <a:t> [x] }</a:t>
            </a:r>
            <a:b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</a:br>
            <a:b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  <a:t>compose(toArray, reverse)(</a:t>
            </a:r>
            <a:r>
              <a:rPr lang="en" sz="1800">
                <a:solidFill>
                  <a:srgbClr val="61CE3C"/>
                </a:solidFill>
                <a:highlight>
                  <a:srgbClr val="0C1021"/>
                </a:highlight>
              </a:rPr>
              <a:t>"bingo"</a:t>
            </a:r>
            <a: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  <a:t>)</a:t>
            </a:r>
            <a:endParaRPr sz="1800">
              <a:solidFill>
                <a:srgbClr val="F8F8F8"/>
              </a:solidFill>
              <a:highlight>
                <a:srgbClr val="0C102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//=&gt; [ognib]</a:t>
            </a:r>
            <a:endParaRPr i="1" sz="1800">
              <a:solidFill>
                <a:srgbClr val="AEAEAE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AEAEAE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  <a:t>compose(map(reverse), toArray)(</a:t>
            </a:r>
            <a:r>
              <a:rPr lang="en" sz="1800">
                <a:solidFill>
                  <a:srgbClr val="61CE3C"/>
                </a:solidFill>
                <a:highlight>
                  <a:srgbClr val="0C1021"/>
                </a:highlight>
              </a:rPr>
              <a:t>"bingo"</a:t>
            </a:r>
            <a: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  <a:t>)</a:t>
            </a:r>
            <a:endParaRPr sz="1800">
              <a:solidFill>
                <a:srgbClr val="F8F8F8"/>
              </a:solidFill>
              <a:highlight>
                <a:srgbClr val="0C102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//=&gt; [ognib]</a:t>
            </a:r>
            <a:endParaRPr i="1" sz="1800">
              <a:solidFill>
                <a:srgbClr val="AEAEAE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rgbClr val="0C1021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24" name="Shape 62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Functors</a:t>
            </a:r>
            <a:endParaRPr/>
          </a:p>
        </p:txBody>
      </p:sp>
      <p:pic>
        <p:nvPicPr>
          <p:cNvPr id="625" name="Shape 6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75" y="1314650"/>
            <a:ext cx="3321900" cy="31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Functors</a:t>
            </a:r>
            <a:endParaRPr/>
          </a:p>
        </p:txBody>
      </p:sp>
      <p:pic>
        <p:nvPicPr>
          <p:cNvPr id="631" name="Shape 6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25" y="1314650"/>
            <a:ext cx="3215950" cy="34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Shape 632"/>
          <p:cNvSpPr txBox="1"/>
          <p:nvPr/>
        </p:nvSpPr>
        <p:spPr>
          <a:xfrm>
            <a:off x="3516900" y="1399050"/>
            <a:ext cx="6045600" cy="3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8F8F8"/>
                </a:solidFill>
                <a:highlight>
                  <a:srgbClr val="0C1021"/>
                </a:highlight>
              </a:rPr>
              <a:t>compose(toArray, compose(toUpper, reverse))(</a:t>
            </a:r>
            <a:r>
              <a:rPr lang="en" sz="1600">
                <a:solidFill>
                  <a:srgbClr val="61CE3C"/>
                </a:solidFill>
                <a:highlight>
                  <a:srgbClr val="0C1021"/>
                </a:highlight>
              </a:rPr>
              <a:t>"bingo"</a:t>
            </a:r>
            <a:r>
              <a:rPr lang="en" sz="1600">
                <a:solidFill>
                  <a:srgbClr val="F8F8F8"/>
                </a:solidFill>
                <a:highlight>
                  <a:srgbClr val="0C1021"/>
                </a:highlight>
              </a:rPr>
              <a:t>)</a:t>
            </a:r>
            <a:endParaRPr sz="1600">
              <a:solidFill>
                <a:srgbClr val="F8F8F8"/>
              </a:solidFill>
              <a:highlight>
                <a:srgbClr val="0C102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AEAEAE"/>
                </a:solidFill>
                <a:highlight>
                  <a:schemeClr val="dk1"/>
                </a:highlight>
              </a:rPr>
              <a:t>//=&gt; [ OGNIB]</a:t>
            </a:r>
            <a:endParaRPr i="1" sz="1600">
              <a:solidFill>
                <a:srgbClr val="AEAEAE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AEAEAE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8F8F8"/>
                </a:solidFill>
                <a:highlight>
                  <a:srgbClr val="0C1021"/>
                </a:highlight>
              </a:rPr>
              <a:t>compose(map(toUpper), map(reverse), toArray)(</a:t>
            </a:r>
            <a:r>
              <a:rPr lang="en" sz="1600">
                <a:solidFill>
                  <a:srgbClr val="61CE3C"/>
                </a:solidFill>
                <a:highlight>
                  <a:srgbClr val="0C1021"/>
                </a:highlight>
              </a:rPr>
              <a:t>"bingo"</a:t>
            </a:r>
            <a:r>
              <a:rPr lang="en" sz="1600">
                <a:solidFill>
                  <a:srgbClr val="F8F8F8"/>
                </a:solidFill>
                <a:highlight>
                  <a:srgbClr val="0C1021"/>
                </a:highlight>
              </a:rPr>
              <a:t>)</a:t>
            </a:r>
            <a:endParaRPr sz="1600">
              <a:solidFill>
                <a:srgbClr val="F8F8F8"/>
              </a:solidFill>
              <a:highlight>
                <a:srgbClr val="0C102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600">
                <a:solidFill>
                  <a:srgbClr val="AEAEAE"/>
                </a:solidFill>
                <a:highlight>
                  <a:schemeClr val="dk1"/>
                </a:highlight>
              </a:rPr>
              <a:t>//=&gt; [OGNIB]</a:t>
            </a:r>
            <a:endParaRPr i="1" sz="1600">
              <a:solidFill>
                <a:srgbClr val="AEAEAE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600">
              <a:solidFill>
                <a:srgbClr val="AEAEAE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8F8F8"/>
                </a:solidFill>
                <a:highlight>
                  <a:srgbClr val="0C1021"/>
                </a:highlight>
              </a:rPr>
              <a:t>compose(map(compose(toUpper, reverse)), toArray)(</a:t>
            </a:r>
            <a:r>
              <a:rPr lang="en" sz="1600">
                <a:solidFill>
                  <a:srgbClr val="61CE3C"/>
                </a:solidFill>
                <a:highlight>
                  <a:srgbClr val="0C1021"/>
                </a:highlight>
              </a:rPr>
              <a:t>"bingo"</a:t>
            </a:r>
            <a:r>
              <a:rPr lang="en" sz="1600">
                <a:solidFill>
                  <a:srgbClr val="F8F8F8"/>
                </a:solidFill>
                <a:highlight>
                  <a:srgbClr val="0C1021"/>
                </a:highlight>
              </a:rPr>
              <a:t>)</a:t>
            </a:r>
            <a:endParaRPr sz="1600">
              <a:solidFill>
                <a:srgbClr val="F8F8F8"/>
              </a:solidFill>
              <a:highlight>
                <a:srgbClr val="0C102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600">
                <a:solidFill>
                  <a:srgbClr val="AEAEAE"/>
                </a:solidFill>
                <a:highlight>
                  <a:schemeClr val="dk1"/>
                </a:highlight>
              </a:rPr>
              <a:t>//=&gt; [OGNIB]</a:t>
            </a:r>
            <a:endParaRPr i="1" sz="1600">
              <a:solidFill>
                <a:srgbClr val="AEAEAE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8F8F8"/>
              </a:solidFill>
              <a:highlight>
                <a:srgbClr val="0C1021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finite_screen.jpg"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4675" y="1"/>
            <a:ext cx="6154650" cy="40928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/>
        </p:nvSpPr>
        <p:spPr>
          <a:xfrm>
            <a:off x="2013900" y="3965725"/>
            <a:ext cx="5116200" cy="1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CCCCCC"/>
                </a:solidFill>
              </a:rPr>
              <a:t>jsbin.com/fotic</a:t>
            </a:r>
            <a:endParaRPr sz="60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TIME!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turn!</a:t>
            </a:r>
            <a:endParaRPr/>
          </a:p>
        </p:txBody>
      </p:sp>
      <p:sp>
        <p:nvSpPr>
          <p:cNvPr id="643" name="Shape 643"/>
          <p:cNvSpPr txBox="1"/>
          <p:nvPr/>
        </p:nvSpPr>
        <p:spPr>
          <a:xfrm>
            <a:off x="76200" y="1643700"/>
            <a:ext cx="9362100" cy="22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8F8F8"/>
                </a:solidFill>
                <a:highlight>
                  <a:schemeClr val="dk1"/>
                </a:highlight>
              </a:rPr>
              <a:t>http://api.flickr.com/services/feeds/photos_public.gne?tags=</a:t>
            </a:r>
            <a:r>
              <a:rPr lang="en" sz="1600">
                <a:solidFill>
                  <a:srgbClr val="FF0000"/>
                </a:solidFill>
                <a:highlight>
                  <a:schemeClr val="dk1"/>
                </a:highlight>
              </a:rPr>
              <a:t>TERM</a:t>
            </a:r>
            <a:r>
              <a:rPr lang="en" sz="1600">
                <a:solidFill>
                  <a:srgbClr val="F8F8F8"/>
                </a:solidFill>
                <a:highlight>
                  <a:schemeClr val="dk1"/>
                </a:highlight>
              </a:rPr>
              <a:t>&amp;format=json&amp;jsoncallback=?</a:t>
            </a:r>
            <a:endParaRPr sz="16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8F8F8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 txBox="1"/>
          <p:nvPr/>
        </p:nvSpPr>
        <p:spPr>
          <a:xfrm>
            <a:off x="457200" y="1663475"/>
            <a:ext cx="8441700" cy="22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nt :: F a -&gt; T a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“Takes one functor to another without knowing anything about the values”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</p:txBody>
      </p:sp>
      <p:sp>
        <p:nvSpPr>
          <p:cNvPr id="649" name="Shape 6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Natural Transformations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Natural Transformations</a:t>
            </a:r>
            <a:endParaRPr/>
          </a:p>
        </p:txBody>
      </p:sp>
      <p:sp>
        <p:nvSpPr>
          <p:cNvPr id="655" name="Shape 655"/>
          <p:cNvSpPr txBox="1"/>
          <p:nvPr/>
        </p:nvSpPr>
        <p:spPr>
          <a:xfrm>
            <a:off x="1724725" y="1698175"/>
            <a:ext cx="5143500" cy="33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maybeToArray :: Maybe a -&gt; Array a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maybeToArray(Maybe(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2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//=&gt; [2]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maybeToArray(Maybe(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null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//=&gt; []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endParaRPr sz="1800">
              <a:solidFill>
                <a:srgbClr val="F8F8F8"/>
              </a:solidFill>
              <a:highlight>
                <a:srgbClr val="0C1021"/>
              </a:highlight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 txBox="1"/>
          <p:nvPr/>
        </p:nvSpPr>
        <p:spPr>
          <a:xfrm>
            <a:off x="3797750" y="1340975"/>
            <a:ext cx="5263800" cy="3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8F8F8"/>
                </a:solidFill>
                <a:highlight>
                  <a:srgbClr val="0C1021"/>
                </a:highlight>
              </a:rPr>
              <a:t>compose(nt, map(f)) == compose(map(f), nt)</a:t>
            </a:r>
            <a:endParaRPr sz="1800">
              <a:solidFill>
                <a:srgbClr val="F8F8F8"/>
              </a:solidFill>
              <a:highlight>
                <a:srgbClr val="0C102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compose(maybeToArray, map(</a:t>
            </a:r>
            <a:r>
              <a:rPr lang="en" sz="1800">
                <a:solidFill>
                  <a:srgbClr val="DAD085"/>
                </a:solidFill>
                <a:highlight>
                  <a:schemeClr val="dk1"/>
                </a:highlight>
              </a:rPr>
              <a:t>add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1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)))(Maybe(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5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 [6]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compose(map(</a:t>
            </a:r>
            <a:r>
              <a:rPr lang="en" sz="1800">
                <a:solidFill>
                  <a:srgbClr val="DAD085"/>
                </a:solidFill>
                <a:highlight>
                  <a:schemeClr val="dk1"/>
                </a:highlight>
              </a:rPr>
              <a:t>add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(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1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)), maybeToArray)(Maybe(</a:t>
            </a:r>
            <a:r>
              <a:rPr lang="en" sz="1800">
                <a:solidFill>
                  <a:srgbClr val="3387CC"/>
                </a:solidFill>
                <a:highlight>
                  <a:schemeClr val="dk1"/>
                </a:highlight>
              </a:rPr>
              <a:t>5</a:t>
            </a: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))</a:t>
            </a:r>
            <a:b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</a:br>
            <a:r>
              <a:rPr i="1" lang="en" sz="1800">
                <a:solidFill>
                  <a:srgbClr val="AEAEAE"/>
                </a:solidFill>
                <a:highlight>
                  <a:schemeClr val="dk1"/>
                </a:highlight>
              </a:rPr>
              <a:t>// [6]</a:t>
            </a:r>
            <a:endParaRPr i="1" sz="1800">
              <a:solidFill>
                <a:srgbClr val="AEAEAE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rgbClr val="0C102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rgbClr val="0C1021"/>
              </a:highlight>
            </a:endParaRPr>
          </a:p>
        </p:txBody>
      </p:sp>
      <p:sp>
        <p:nvSpPr>
          <p:cNvPr id="661" name="Shape 6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Natural Transformations</a:t>
            </a:r>
            <a:endParaRPr/>
          </a:p>
        </p:txBody>
      </p:sp>
      <p:pic>
        <p:nvPicPr>
          <p:cNvPr id="662" name="Shape 6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450" y="1364100"/>
            <a:ext cx="3354362" cy="327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 txBox="1"/>
          <p:nvPr>
            <p:ph type="title"/>
          </p:nvPr>
        </p:nvSpPr>
        <p:spPr>
          <a:xfrm>
            <a:off x="457200" y="1742754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Card Game</a:t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Card Game #1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673" name="Shape 673"/>
          <p:cNvSpPr txBox="1"/>
          <p:nvPr>
            <p:ph idx="1" type="body"/>
          </p:nvPr>
        </p:nvSpPr>
        <p:spPr>
          <a:xfrm>
            <a:off x="480900" y="1484575"/>
            <a:ext cx="88155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"Make an api call with an id and possibly retrieve a post"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Card Game #1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679" name="Shape 6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7563" y="2180850"/>
            <a:ext cx="1773362" cy="2579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Shape 6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225" y="2180860"/>
            <a:ext cx="1773362" cy="2579428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Shape 681"/>
          <p:cNvSpPr txBox="1"/>
          <p:nvPr>
            <p:ph idx="1" type="body"/>
          </p:nvPr>
        </p:nvSpPr>
        <p:spPr>
          <a:xfrm>
            <a:off x="480900" y="1332175"/>
            <a:ext cx="88155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"Make an api call with an id and possibly retrieve a post"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</p:txBody>
      </p:sp>
      <p:sp>
        <p:nvSpPr>
          <p:cNvPr id="682" name="Shape 682"/>
          <p:cNvSpPr txBox="1"/>
          <p:nvPr/>
        </p:nvSpPr>
        <p:spPr>
          <a:xfrm>
            <a:off x="5467575" y="1961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Future(Maybe(Post))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Card Game #2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688" name="Shape 688"/>
          <p:cNvSpPr txBox="1"/>
          <p:nvPr>
            <p:ph idx="1" type="body"/>
          </p:nvPr>
        </p:nvSpPr>
        <p:spPr>
          <a:xfrm>
            <a:off x="480900" y="1368175"/>
            <a:ext cx="8815500" cy="4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"Click a navigation link and insert the corresponding html on the page"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Card Game #2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694" name="Shape 694"/>
          <p:cNvSpPr txBox="1"/>
          <p:nvPr>
            <p:ph idx="1" type="body"/>
          </p:nvPr>
        </p:nvSpPr>
        <p:spPr>
          <a:xfrm>
            <a:off x="480900" y="1368175"/>
            <a:ext cx="8815500" cy="4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"Click a navigation link and insert the corresponding html on the page"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</p:txBody>
      </p:sp>
      <p:sp>
        <p:nvSpPr>
          <p:cNvPr id="695" name="Shape 695"/>
          <p:cNvSpPr txBox="1"/>
          <p:nvPr/>
        </p:nvSpPr>
        <p:spPr>
          <a:xfrm>
            <a:off x="5467575" y="1961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8F8F8"/>
                </a:solidFill>
                <a:highlight>
                  <a:schemeClr val="dk1"/>
                </a:highlight>
              </a:rPr>
              <a:t>EventStream(IO(Dom))</a:t>
            </a:r>
            <a:endParaRPr sz="1800">
              <a:solidFill>
                <a:srgbClr val="F8F8F8"/>
              </a:solidFill>
              <a:highlight>
                <a:schemeClr val="dk1"/>
              </a:highlight>
            </a:endParaRPr>
          </a:p>
        </p:txBody>
      </p:sp>
      <p:pic>
        <p:nvPicPr>
          <p:cNvPr id="696" name="Shape 6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3383" y="2237699"/>
            <a:ext cx="1772268" cy="2577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Shape 6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325" y="2230075"/>
            <a:ext cx="1772268" cy="2577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